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8" r:id="rId1"/>
  </p:sldMasterIdLst>
  <p:notesMasterIdLst>
    <p:notesMasterId r:id="rId69"/>
  </p:notesMasterIdLst>
  <p:sldIdLst>
    <p:sldId id="256" r:id="rId2"/>
    <p:sldId id="259" r:id="rId3"/>
    <p:sldId id="298" r:id="rId4"/>
    <p:sldId id="299" r:id="rId5"/>
    <p:sldId id="300" r:id="rId6"/>
    <p:sldId id="297" r:id="rId7"/>
    <p:sldId id="330" r:id="rId8"/>
    <p:sldId id="294" r:id="rId9"/>
    <p:sldId id="335" r:id="rId10"/>
    <p:sldId id="339" r:id="rId11"/>
    <p:sldId id="336" r:id="rId12"/>
    <p:sldId id="337" r:id="rId13"/>
    <p:sldId id="338" r:id="rId14"/>
    <p:sldId id="340" r:id="rId15"/>
    <p:sldId id="278" r:id="rId16"/>
    <p:sldId id="301" r:id="rId17"/>
    <p:sldId id="302" r:id="rId18"/>
    <p:sldId id="260" r:id="rId19"/>
    <p:sldId id="261" r:id="rId20"/>
    <p:sldId id="262" r:id="rId21"/>
    <p:sldId id="275" r:id="rId22"/>
    <p:sldId id="263" r:id="rId23"/>
    <p:sldId id="276" r:id="rId24"/>
    <p:sldId id="303" r:id="rId25"/>
    <p:sldId id="265" r:id="rId26"/>
    <p:sldId id="264" r:id="rId27"/>
    <p:sldId id="266" r:id="rId28"/>
    <p:sldId id="267" r:id="rId29"/>
    <p:sldId id="279" r:id="rId30"/>
    <p:sldId id="313" r:id="rId31"/>
    <p:sldId id="329" r:id="rId32"/>
    <p:sldId id="314" r:id="rId33"/>
    <p:sldId id="328" r:id="rId34"/>
    <p:sldId id="315" r:id="rId35"/>
    <p:sldId id="327" r:id="rId36"/>
    <p:sldId id="316" r:id="rId37"/>
    <p:sldId id="326" r:id="rId38"/>
    <p:sldId id="317" r:id="rId39"/>
    <p:sldId id="325" r:id="rId40"/>
    <p:sldId id="318" r:id="rId41"/>
    <p:sldId id="324" r:id="rId42"/>
    <p:sldId id="319" r:id="rId43"/>
    <p:sldId id="323" r:id="rId44"/>
    <p:sldId id="320" r:id="rId45"/>
    <p:sldId id="322" r:id="rId46"/>
    <p:sldId id="280" r:id="rId47"/>
    <p:sldId id="290" r:id="rId48"/>
    <p:sldId id="258" r:id="rId49"/>
    <p:sldId id="321" r:id="rId50"/>
    <p:sldId id="272" r:id="rId51"/>
    <p:sldId id="287" r:id="rId52"/>
    <p:sldId id="288" r:id="rId53"/>
    <p:sldId id="331" r:id="rId54"/>
    <p:sldId id="281" r:id="rId55"/>
    <p:sldId id="282" r:id="rId56"/>
    <p:sldId id="305" r:id="rId57"/>
    <p:sldId id="306" r:id="rId58"/>
    <p:sldId id="332" r:id="rId59"/>
    <p:sldId id="307" r:id="rId60"/>
    <p:sldId id="333" r:id="rId61"/>
    <p:sldId id="309" r:id="rId62"/>
    <p:sldId id="308" r:id="rId63"/>
    <p:sldId id="310" r:id="rId64"/>
    <p:sldId id="334" r:id="rId65"/>
    <p:sldId id="304" r:id="rId66"/>
    <p:sldId id="311" r:id="rId67"/>
    <p:sldId id="312" r:id="rId68"/>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74" autoAdjust="0"/>
    <p:restoredTop sz="94660"/>
  </p:normalViewPr>
  <p:slideViewPr>
    <p:cSldViewPr>
      <p:cViewPr>
        <p:scale>
          <a:sx n="51" d="100"/>
          <a:sy n="51" d="100"/>
        </p:scale>
        <p:origin x="-2058" y="-4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showLegendKey val="0"/>
            <c:showVal val="0"/>
            <c:showCatName val="0"/>
            <c:showSerName val="0"/>
            <c:showPercent val="0"/>
            <c:showBubbleSize val="0"/>
          </c:dLbls>
          <c:cat>
            <c:strRef>
              <c:f>Sheet1!$A$2:$A$5</c:f>
              <c:strCache>
                <c:ptCount val="4"/>
                <c:pt idx="0">
                  <c:v>autopsy</c:v>
                </c:pt>
                <c:pt idx="1">
                  <c:v>asymptomatic</c:v>
                </c:pt>
                <c:pt idx="2">
                  <c:v>ventricular arrhythmia,syncope or sudden death</c:v>
                </c:pt>
                <c:pt idx="3">
                  <c:v>symptoms of angina</c:v>
                </c:pt>
              </c:strCache>
            </c:strRef>
          </c:cat>
          <c:val>
            <c:numRef>
              <c:f>Sheet1!$B$2:$B$5</c:f>
              <c:numCache>
                <c:formatCode>0%</c:formatCode>
                <c:ptCount val="4"/>
                <c:pt idx="0">
                  <c:v>0.12</c:v>
                </c:pt>
                <c:pt idx="1">
                  <c:v>0.14000000000000001</c:v>
                </c:pt>
                <c:pt idx="2">
                  <c:v>0.17</c:v>
                </c:pt>
                <c:pt idx="3">
                  <c:v>0.66</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he-IL"/>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7F34D3D-6822-42D3-9D52-45C7F3E06617}" type="datetimeFigureOut">
              <a:rPr lang="he-IL" smtClean="0"/>
              <a:t>כ"ג/טבת/תשע"ז</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E79A29C-8CB9-4AA1-ACB2-6A766AE1F6B8}" type="slidenum">
              <a:rPr lang="he-IL" smtClean="0"/>
              <a:t>‹#›</a:t>
            </a:fld>
            <a:endParaRPr lang="he-IL"/>
          </a:p>
        </p:txBody>
      </p:sp>
    </p:spTree>
    <p:extLst>
      <p:ext uri="{BB962C8B-B14F-4D97-AF65-F5344CB8AC3E}">
        <p14:creationId xmlns:p14="http://schemas.microsoft.com/office/powerpoint/2010/main" val="17168821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7E79A29C-8CB9-4AA1-ACB2-6A766AE1F6B8}" type="slidenum">
              <a:rPr lang="he-IL" smtClean="0"/>
              <a:t>26</a:t>
            </a:fld>
            <a:endParaRPr lang="he-IL"/>
          </a:p>
        </p:txBody>
      </p:sp>
    </p:spTree>
    <p:extLst>
      <p:ext uri="{BB962C8B-B14F-4D97-AF65-F5344CB8AC3E}">
        <p14:creationId xmlns:p14="http://schemas.microsoft.com/office/powerpoint/2010/main" val="2009839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e-IL" smtClean="0"/>
              <a:t>לחץ כדי לערוך סגנון כותרת של תבנית בסיס</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
        <p:nvSpPr>
          <p:cNvPr id="30" name="Date Placeholder 29"/>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19" name="Footer Placeholder 18"/>
          <p:cNvSpPr>
            <a:spLocks noGrp="1"/>
          </p:cNvSpPr>
          <p:nvPr>
            <p:ph type="ftr" sz="quarter" idx="11"/>
          </p:nvPr>
        </p:nvSpPr>
        <p:spPr/>
        <p:txBody>
          <a:bodyPr/>
          <a:lstStyle/>
          <a:p>
            <a:endParaRPr lang="he-IL"/>
          </a:p>
        </p:txBody>
      </p:sp>
      <p:sp>
        <p:nvSpPr>
          <p:cNvPr id="27" name="Slide Number Placeholder 26"/>
          <p:cNvSpPr>
            <a:spLocks noGrp="1"/>
          </p:cNvSpPr>
          <p:nvPr>
            <p:ph type="sldNum" sz="quarter" idx="12"/>
          </p:nvPr>
        </p:nvSpPr>
        <p:spPr/>
        <p:txBody>
          <a:bodyPr/>
          <a:lstStyle/>
          <a:p>
            <a:fld id="{F45BF3B1-3E31-4D65-9E5F-27FCA73A7024}" type="slidenum">
              <a:rPr lang="he-IL" smtClean="0"/>
              <a:pPr/>
              <a:t>‹#›</a:t>
            </a:fld>
            <a:endParaRPr lang="he-I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Date Placeholder 3"/>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he-IL" smtClean="0"/>
              <a:t>לחץ כדי לערוך סגנון כותרת של תבנית בסיס</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Date Placeholder 3"/>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Content Placeholder 2"/>
          <p:cNvSpPr>
            <a:spLocks noGrp="1"/>
          </p:cNvSpPr>
          <p:nvPr>
            <p:ph idx="1"/>
          </p:nvPr>
        </p:nvSpPr>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Date Placeholder 3"/>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e-IL" smtClean="0"/>
              <a:t>לחץ כדי לערוך סגנון כותרת של תבנית בסיס</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45BF3B1-3E31-4D65-9E5F-27FCA73A7024}" type="slidenum">
              <a:rPr lang="he-IL" smtClean="0"/>
              <a:pPr/>
              <a:t>‹#›</a:t>
            </a:fld>
            <a:endParaRPr lang="he-I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he-IL" smtClean="0"/>
              <a:t>לחץ כדי לערוך סגנון כותרת של תבנית בסיס</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Date Placeholder 4"/>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he-IL" smtClean="0"/>
              <a:t>לחץ כדי לערוך סגנון כותרת של תבנית בסיס</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7" name="Date Placeholder 6"/>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e-IL" smtClean="0"/>
              <a:t>לחץ כדי לערוך סגנון כותרת של תבנית בסיס</a:t>
            </a:r>
            <a:endParaRPr kumimoji="0" lang="en-US"/>
          </a:p>
        </p:txBody>
      </p:sp>
      <p:sp>
        <p:nvSpPr>
          <p:cNvPr id="3" name="Date Placeholder 2"/>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e-IL" smtClean="0"/>
              <a:t>לחץ כדי לערוך סגנון כותרת של תבנית בסיס</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e-IL" smtClean="0"/>
              <a:t>לחץ כדי לערוך סגנונות טקסט של תבנית בסיס</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Date Placeholder 4"/>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45BF3B1-3E31-4D65-9E5F-27FCA73A7024}"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he-IL" smtClean="0"/>
              <a:t>לחץ כדי לערוך סגנון כותרת של תבנית בסיס</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9EB69EA6-34A4-4D11-9EE3-F6EBE3CC29A8}" type="datetimeFigureOut">
              <a:rPr lang="he-IL" smtClean="0"/>
              <a:pPr/>
              <a:t>כ"ג/טבת/תשע"ז</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a:xfrm>
            <a:off x="8077200" y="6356350"/>
            <a:ext cx="609600" cy="365125"/>
          </a:xfrm>
        </p:spPr>
        <p:txBody>
          <a:bodyPr/>
          <a:lstStyle/>
          <a:p>
            <a:fld id="{F45BF3B1-3E31-4D65-9E5F-27FCA73A7024}" type="slidenum">
              <a:rPr lang="he-IL" smtClean="0"/>
              <a:pPr/>
              <a:t>‹#›</a:t>
            </a:fld>
            <a:endParaRPr lang="he-IL"/>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e-IL" smtClean="0"/>
              <a:t>לחץ על הסמל כדי להוסיף תמונה</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he-IL" smtClean="0"/>
              <a:t>לחץ כדי לערוך סגנון כותרת של תבנית בסיס</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EB69EA6-34A4-4D11-9EE3-F6EBE3CC29A8}" type="datetimeFigureOut">
              <a:rPr lang="he-IL" smtClean="0"/>
              <a:pPr/>
              <a:t>כ"ג/טבת/תשע"ז</a:t>
            </a:fld>
            <a:endParaRPr lang="he-IL"/>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e-IL"/>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45BF3B1-3E31-4D65-9E5F-27FCA73A7024}" type="slidenum">
              <a:rPr lang="he-IL" smtClean="0"/>
              <a:pPr/>
              <a:t>‹#›</a:t>
            </a:fld>
            <a:endParaRPr lang="he-IL"/>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1"/>
          <p:cNvSpPr txBox="1">
            <a:spLocks/>
          </p:cNvSpPr>
          <p:nvPr/>
        </p:nvSpPr>
        <p:spPr>
          <a:xfrm>
            <a:off x="715347" y="304800"/>
            <a:ext cx="7851648" cy="1828800"/>
          </a:xfrm>
          <a:prstGeom prst="rect">
            <a:avLst/>
          </a:prstGeom>
        </p:spPr>
        <p:txBody>
          <a:bodyPr vert="horz" lIns="0" rIns="0" bIns="0" anchor="b">
            <a:normAutofit fontScale="97500"/>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endParaRPr lang="he-IL" b="1" dirty="0">
              <a:solidFill>
                <a:schemeClr val="bg1"/>
              </a:solidFill>
              <a:latin typeface="Agency FB" panose="020B0503020202020204" pitchFamily="34" charset="0"/>
              <a:cs typeface="Aharoni" panose="02010803020104030203" pitchFamily="2" charset="-79"/>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3" y="-79748"/>
            <a:ext cx="9315209" cy="693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1189653" y="157371"/>
            <a:ext cx="7924800" cy="2123658"/>
          </a:xfrm>
          <a:prstGeom prst="rect">
            <a:avLst/>
          </a:prstGeom>
          <a:noFill/>
        </p:spPr>
        <p:txBody>
          <a:bodyPr wrap="square" lIns="91440" tIns="45720" rIns="91440" bIns="45720">
            <a:spAutoFit/>
          </a:bodyPr>
          <a:lstStyle/>
          <a:p>
            <a:pPr algn="ct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Anomalous origin of left coronary artery</a:t>
            </a:r>
          </a:p>
          <a:p>
            <a:pPr algn="ct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From pulmonary artery</a:t>
            </a:r>
          </a:p>
        </p:txBody>
      </p:sp>
    </p:spTree>
    <p:extLst>
      <p:ext uri="{BB962C8B-B14F-4D97-AF65-F5344CB8AC3E}">
        <p14:creationId xmlns:p14="http://schemas.microsoft.com/office/powerpoint/2010/main" val="4101932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143000"/>
            <a:ext cx="8229600" cy="5181600"/>
          </a:xfrm>
        </p:spPr>
        <p:txBody>
          <a:bodyPr>
            <a:normAutofit/>
          </a:bodyPr>
          <a:lstStyle/>
          <a:p>
            <a:pPr marL="0" indent="0" algn="l" rtl="0">
              <a:buNone/>
            </a:pPr>
            <a:r>
              <a:rPr lang="en-US" sz="4000" u="sng" dirty="0" smtClean="0">
                <a:latin typeface="Agency FB" panose="020B0503020202020204" pitchFamily="34" charset="0"/>
              </a:rPr>
              <a:t>Postmortem changes : </a:t>
            </a:r>
          </a:p>
          <a:p>
            <a:pPr marL="0" indent="0" algn="l" rtl="0">
              <a:buNone/>
            </a:pPr>
            <a:r>
              <a:rPr lang="en-US" sz="4000" dirty="0" smtClean="0">
                <a:latin typeface="Agency FB" panose="020B0503020202020204" pitchFamily="34" charset="0"/>
              </a:rPr>
              <a:t>The corpse is in rigor mortis , the livor mortis is dark purple and located on the buttocks</a:t>
            </a:r>
          </a:p>
          <a:p>
            <a:pPr marL="0" indent="0" algn="l" rtl="0">
              <a:buNone/>
            </a:pPr>
            <a:r>
              <a:rPr lang="en-US" sz="4000" dirty="0" smtClean="0">
                <a:latin typeface="Agency FB" panose="020B0503020202020204" pitchFamily="34" charset="0"/>
              </a:rPr>
              <a:t> </a:t>
            </a:r>
          </a:p>
          <a:p>
            <a:pPr marL="0" indent="0" algn="l" rtl="0">
              <a:buNone/>
            </a:pPr>
            <a:r>
              <a:rPr lang="en-US" sz="4000" u="sng" dirty="0" smtClean="0">
                <a:latin typeface="Agency FB" panose="020B0503020202020204" pitchFamily="34" charset="0"/>
              </a:rPr>
              <a:t>Injuries:  </a:t>
            </a:r>
            <a:r>
              <a:rPr lang="en-US" sz="4000" dirty="0" smtClean="0">
                <a:latin typeface="Agency FB" panose="020B0503020202020204" pitchFamily="34" charset="0"/>
              </a:rPr>
              <a:t>There is no signs of injuries or violence especially around the mouth, nose, lateral sides of the neck, and inguinal region </a:t>
            </a:r>
          </a:p>
        </p:txBody>
      </p:sp>
    </p:spTree>
    <p:extLst>
      <p:ext uri="{BB962C8B-B14F-4D97-AF65-F5344CB8AC3E}">
        <p14:creationId xmlns:p14="http://schemas.microsoft.com/office/powerpoint/2010/main" val="3529458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81000" y="1217339"/>
            <a:ext cx="8229600" cy="5257800"/>
          </a:xfrm>
        </p:spPr>
        <p:txBody>
          <a:bodyPr>
            <a:normAutofit/>
          </a:bodyPr>
          <a:lstStyle/>
          <a:p>
            <a:pPr algn="l" rtl="0"/>
            <a:r>
              <a:rPr lang="en-US" sz="3200" u="sng" dirty="0" smtClean="0">
                <a:latin typeface="Agency FB" panose="020B0503020202020204" pitchFamily="34" charset="0"/>
              </a:rPr>
              <a:t>Head :</a:t>
            </a:r>
          </a:p>
          <a:p>
            <a:pPr marL="0" indent="0" algn="l" rtl="0">
              <a:buNone/>
            </a:pPr>
            <a:r>
              <a:rPr lang="en-US" sz="3200" dirty="0" smtClean="0">
                <a:latin typeface="Agency FB" panose="020B0503020202020204" pitchFamily="34" charset="0"/>
              </a:rPr>
              <a:t>The scalp is intact, there is no bruising</a:t>
            </a:r>
          </a:p>
          <a:p>
            <a:pPr marL="0" indent="0" algn="l" rtl="0">
              <a:buNone/>
            </a:pPr>
            <a:r>
              <a:rPr lang="en-US" sz="3200" dirty="0" smtClean="0">
                <a:latin typeface="Agency FB" panose="020B0503020202020204" pitchFamily="34" charset="0"/>
              </a:rPr>
              <a:t>Skull: there is no fractures by palpation</a:t>
            </a:r>
          </a:p>
          <a:p>
            <a:pPr algn="l" rtl="0"/>
            <a:r>
              <a:rPr lang="en-US" sz="3200" u="sng" dirty="0" smtClean="0">
                <a:latin typeface="Agency FB" panose="020B0503020202020204" pitchFamily="34" charset="0"/>
              </a:rPr>
              <a:t>Neck</a:t>
            </a:r>
            <a:r>
              <a:rPr lang="en-US" sz="3200" dirty="0" smtClean="0">
                <a:latin typeface="Agency FB" panose="020B0503020202020204" pitchFamily="34" charset="0"/>
              </a:rPr>
              <a:t>:</a:t>
            </a:r>
          </a:p>
          <a:p>
            <a:pPr marL="0" indent="0" algn="l" rtl="0">
              <a:buNone/>
            </a:pPr>
            <a:r>
              <a:rPr lang="en-US" sz="3200" dirty="0" smtClean="0">
                <a:latin typeface="Agency FB" panose="020B0503020202020204" pitchFamily="34" charset="0"/>
              </a:rPr>
              <a:t>Neck muscles : intact </a:t>
            </a:r>
          </a:p>
          <a:p>
            <a:pPr marL="0" indent="0" algn="l" rtl="0">
              <a:buNone/>
            </a:pPr>
            <a:r>
              <a:rPr lang="en-US" sz="3200" dirty="0" smtClean="0">
                <a:latin typeface="Agency FB" panose="020B0503020202020204" pitchFamily="34" charset="0"/>
              </a:rPr>
              <a:t>Upper &amp; lower respiratory tracts: intact and full with food </a:t>
            </a:r>
          </a:p>
          <a:p>
            <a:pPr marL="0" indent="0" algn="l" rtl="0">
              <a:buNone/>
            </a:pPr>
            <a:r>
              <a:rPr lang="en-US" sz="3200" dirty="0" smtClean="0">
                <a:latin typeface="Agency FB" panose="020B0503020202020204" pitchFamily="34" charset="0"/>
              </a:rPr>
              <a:t>Hyoid bone &amp; thyroid cartilage : intact there is </a:t>
            </a:r>
            <a:r>
              <a:rPr lang="en-US" sz="3200" dirty="0">
                <a:latin typeface="Agency FB" panose="020B0503020202020204" pitchFamily="34" charset="0"/>
              </a:rPr>
              <a:t>no fractures </a:t>
            </a:r>
            <a:r>
              <a:rPr lang="en-US" sz="3200" dirty="0" smtClean="0">
                <a:latin typeface="Agency FB" panose="020B0503020202020204" pitchFamily="34" charset="0"/>
              </a:rPr>
              <a:t>or Bruising</a:t>
            </a:r>
            <a:endParaRPr lang="en-US" sz="3200" dirty="0">
              <a:latin typeface="Agency FB" panose="020B0503020202020204" pitchFamily="34" charset="0"/>
            </a:endParaRPr>
          </a:p>
          <a:p>
            <a:pPr marL="0" indent="0" algn="l" rtl="0">
              <a:buNone/>
            </a:pPr>
            <a:r>
              <a:rPr lang="en-US" sz="3200" dirty="0" smtClean="0">
                <a:latin typeface="Agency FB" panose="020B0503020202020204" pitchFamily="34" charset="0"/>
              </a:rPr>
              <a:t> </a:t>
            </a:r>
          </a:p>
          <a:p>
            <a:pPr marL="0" indent="0" algn="l" rtl="0">
              <a:buNone/>
            </a:pPr>
            <a:endParaRPr lang="he-IL" sz="3200" dirty="0">
              <a:latin typeface="Agency FB" panose="020B0503020202020204" pitchFamily="34" charset="0"/>
            </a:endParaRPr>
          </a:p>
        </p:txBody>
      </p:sp>
      <p:sp>
        <p:nvSpPr>
          <p:cNvPr id="4" name="מלבן 3"/>
          <p:cNvSpPr/>
          <p:nvPr/>
        </p:nvSpPr>
        <p:spPr>
          <a:xfrm>
            <a:off x="990600" y="609600"/>
            <a:ext cx="587295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Anatomical description</a:t>
            </a:r>
            <a:endParaRPr lang="he-IL"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14735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25759" y="152400"/>
            <a:ext cx="8318241" cy="6705600"/>
          </a:xfrm>
        </p:spPr>
        <p:txBody>
          <a:bodyPr>
            <a:normAutofit fontScale="25000" lnSpcReduction="20000"/>
          </a:bodyPr>
          <a:lstStyle/>
          <a:p>
            <a:pPr marL="0" indent="0" algn="l" rtl="0">
              <a:lnSpc>
                <a:spcPct val="120000"/>
              </a:lnSpc>
              <a:buNone/>
            </a:pPr>
            <a:endParaRPr lang="en-US" sz="12800" dirty="0">
              <a:latin typeface="Agency FB" panose="020B0503020202020204" pitchFamily="34" charset="0"/>
            </a:endParaRPr>
          </a:p>
          <a:p>
            <a:pPr marL="0" indent="0" algn="l" rtl="0">
              <a:lnSpc>
                <a:spcPct val="120000"/>
              </a:lnSpc>
              <a:buNone/>
            </a:pPr>
            <a:r>
              <a:rPr lang="en-US" sz="14400" b="1" u="sng" dirty="0" smtClean="0">
                <a:latin typeface="Agency FB" panose="020B0503020202020204" pitchFamily="34" charset="0"/>
              </a:rPr>
              <a:t>chest</a:t>
            </a:r>
            <a:r>
              <a:rPr lang="en-US" sz="12800" b="1" u="sng" dirty="0" smtClean="0">
                <a:latin typeface="Agency FB" panose="020B0503020202020204" pitchFamily="34" charset="0"/>
              </a:rPr>
              <a:t> </a:t>
            </a:r>
          </a:p>
          <a:p>
            <a:pPr marL="0" indent="0" algn="l" rtl="0">
              <a:lnSpc>
                <a:spcPct val="120000"/>
              </a:lnSpc>
              <a:buNone/>
            </a:pPr>
            <a:r>
              <a:rPr lang="en-US" sz="12800" dirty="0">
                <a:latin typeface="Agency FB" panose="020B0503020202020204" pitchFamily="34" charset="0"/>
              </a:rPr>
              <a:t>Chest muscles : </a:t>
            </a:r>
            <a:r>
              <a:rPr lang="en-US" sz="12800" dirty="0" smtClean="0">
                <a:latin typeface="Agency FB" panose="020B0503020202020204" pitchFamily="34" charset="0"/>
              </a:rPr>
              <a:t>intact</a:t>
            </a:r>
            <a:endParaRPr lang="en-US" sz="12800" b="1" u="sng" dirty="0" smtClean="0">
              <a:latin typeface="Agency FB" panose="020B0503020202020204" pitchFamily="34" charset="0"/>
            </a:endParaRPr>
          </a:p>
          <a:p>
            <a:pPr marL="0" indent="0" algn="l" rtl="0">
              <a:lnSpc>
                <a:spcPct val="120000"/>
              </a:lnSpc>
              <a:buNone/>
            </a:pPr>
            <a:r>
              <a:rPr lang="en-US" sz="12800" dirty="0" smtClean="0">
                <a:latin typeface="Agency FB" panose="020B0503020202020204" pitchFamily="34" charset="0"/>
              </a:rPr>
              <a:t>Chest bones : intact, there is no fractures</a:t>
            </a:r>
          </a:p>
          <a:p>
            <a:pPr marL="0" indent="0" algn="l" rtl="0">
              <a:lnSpc>
                <a:spcPct val="170000"/>
              </a:lnSpc>
              <a:buNone/>
            </a:pPr>
            <a:r>
              <a:rPr lang="en-US" sz="12800" dirty="0" smtClean="0">
                <a:latin typeface="Agency FB" panose="020B0503020202020204" pitchFamily="34" charset="0"/>
              </a:rPr>
              <a:t>Chest cavity : intact, there is no accumulation of blood or pus</a:t>
            </a:r>
          </a:p>
          <a:p>
            <a:pPr marL="0" indent="0" algn="l" rtl="0">
              <a:lnSpc>
                <a:spcPct val="120000"/>
              </a:lnSpc>
              <a:buNone/>
            </a:pPr>
            <a:r>
              <a:rPr lang="en-US" sz="12800" dirty="0" smtClean="0">
                <a:latin typeface="Agency FB" panose="020B0503020202020204" pitchFamily="34" charset="0"/>
              </a:rPr>
              <a:t>Lungs: intact but severely congested , there is remnants of undigested food in the trachea</a:t>
            </a:r>
          </a:p>
          <a:p>
            <a:pPr marL="0" indent="0" algn="l" rtl="0">
              <a:lnSpc>
                <a:spcPct val="120000"/>
              </a:lnSpc>
              <a:buNone/>
            </a:pPr>
            <a:r>
              <a:rPr lang="en-US" sz="12800" dirty="0" smtClean="0">
                <a:latin typeface="Agency FB" panose="020B0503020202020204" pitchFamily="34" charset="0"/>
              </a:rPr>
              <a:t>  Right lung weight : 533 gram</a:t>
            </a:r>
          </a:p>
          <a:p>
            <a:pPr marL="0" indent="0" algn="l" rtl="0">
              <a:lnSpc>
                <a:spcPct val="120000"/>
              </a:lnSpc>
              <a:buNone/>
            </a:pPr>
            <a:r>
              <a:rPr lang="en-US" sz="12800" dirty="0" smtClean="0">
                <a:latin typeface="Agency FB" panose="020B0503020202020204" pitchFamily="34" charset="0"/>
              </a:rPr>
              <a:t>   Left lung weight : 465 gram</a:t>
            </a:r>
          </a:p>
          <a:p>
            <a:pPr marL="0" indent="0" algn="l" rtl="0">
              <a:lnSpc>
                <a:spcPct val="170000"/>
              </a:lnSpc>
              <a:buNone/>
            </a:pPr>
            <a:r>
              <a:rPr lang="en-US" sz="12800" dirty="0" smtClean="0">
                <a:latin typeface="Agency FB" panose="020B0503020202020204" pitchFamily="34" charset="0"/>
              </a:rPr>
              <a:t>Heart : will be described later </a:t>
            </a:r>
          </a:p>
          <a:p>
            <a:pPr marL="0" indent="0" algn="l" rtl="0">
              <a:lnSpc>
                <a:spcPct val="170000"/>
              </a:lnSpc>
              <a:buNone/>
            </a:pPr>
            <a:r>
              <a:rPr lang="en-US" sz="12800" dirty="0" smtClean="0">
                <a:latin typeface="Agency FB" panose="020B0503020202020204" pitchFamily="34" charset="0"/>
              </a:rPr>
              <a:t> </a:t>
            </a:r>
          </a:p>
          <a:p>
            <a:pPr marL="0" indent="0" algn="l" rtl="0">
              <a:buNone/>
            </a:pPr>
            <a:endParaRPr lang="he-IL" sz="3200" u="sng" dirty="0">
              <a:latin typeface="Agency FB" panose="020B0503020202020204" pitchFamily="34" charset="0"/>
            </a:endParaRPr>
          </a:p>
        </p:txBody>
      </p:sp>
    </p:spTree>
    <p:extLst>
      <p:ext uri="{BB962C8B-B14F-4D97-AF65-F5344CB8AC3E}">
        <p14:creationId xmlns:p14="http://schemas.microsoft.com/office/powerpoint/2010/main" val="1358509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33400" y="762000"/>
            <a:ext cx="8305800" cy="4876800"/>
          </a:xfrm>
        </p:spPr>
        <p:txBody>
          <a:bodyPr>
            <a:noAutofit/>
          </a:bodyPr>
          <a:lstStyle/>
          <a:p>
            <a:pPr algn="l" rtl="0"/>
            <a:r>
              <a:rPr lang="en-US" sz="3200" b="1" u="sng" dirty="0" smtClean="0">
                <a:latin typeface="Agency FB" panose="020B0503020202020204" pitchFamily="34" charset="0"/>
              </a:rPr>
              <a:t>Abdomen</a:t>
            </a:r>
            <a:r>
              <a:rPr lang="en-US" sz="3200" u="sng" dirty="0" smtClean="0">
                <a:latin typeface="Agency FB" panose="020B0503020202020204" pitchFamily="34" charset="0"/>
              </a:rPr>
              <a:t> :</a:t>
            </a:r>
          </a:p>
          <a:p>
            <a:pPr marL="0" indent="0" algn="l" rtl="0">
              <a:lnSpc>
                <a:spcPct val="150000"/>
              </a:lnSpc>
              <a:buNone/>
            </a:pPr>
            <a:r>
              <a:rPr lang="en-US" sz="3200" dirty="0" smtClean="0">
                <a:latin typeface="Agency FB" panose="020B0503020202020204" pitchFamily="34" charset="0"/>
              </a:rPr>
              <a:t>Abdominal wall muscles : intact, there is no bruising </a:t>
            </a:r>
          </a:p>
          <a:p>
            <a:pPr marL="0" indent="0" algn="l" rtl="0">
              <a:lnSpc>
                <a:spcPct val="150000"/>
              </a:lnSpc>
              <a:buNone/>
            </a:pPr>
            <a:r>
              <a:rPr lang="en-US" sz="3200" dirty="0" smtClean="0">
                <a:latin typeface="Agency FB" panose="020B0503020202020204" pitchFamily="34" charset="0"/>
              </a:rPr>
              <a:t>Pelvic bones : intact, there is no fractures </a:t>
            </a:r>
          </a:p>
          <a:p>
            <a:pPr marL="0" indent="0" algn="l" rtl="0">
              <a:lnSpc>
                <a:spcPct val="150000"/>
              </a:lnSpc>
              <a:buNone/>
            </a:pPr>
            <a:r>
              <a:rPr lang="en-US" sz="3200" dirty="0" smtClean="0">
                <a:latin typeface="Agency FB" panose="020B0503020202020204" pitchFamily="34" charset="0"/>
              </a:rPr>
              <a:t>Abdominal &amp; pelvic cavity : intact, there is no accumulation of blood or pus</a:t>
            </a:r>
          </a:p>
          <a:p>
            <a:pPr marL="0" indent="0" algn="l" rtl="0">
              <a:lnSpc>
                <a:spcPct val="150000"/>
              </a:lnSpc>
              <a:buNone/>
            </a:pPr>
            <a:r>
              <a:rPr lang="en-US" sz="3200" dirty="0" smtClean="0">
                <a:latin typeface="Agency FB" panose="020B0503020202020204" pitchFamily="34" charset="0"/>
              </a:rPr>
              <a:t>Liver: intact but congested, weight : 1950 gram</a:t>
            </a:r>
          </a:p>
        </p:txBody>
      </p:sp>
    </p:spTree>
    <p:extLst>
      <p:ext uri="{BB962C8B-B14F-4D97-AF65-F5344CB8AC3E}">
        <p14:creationId xmlns:p14="http://schemas.microsoft.com/office/powerpoint/2010/main" val="4020541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algn="l" rtl="0">
              <a:lnSpc>
                <a:spcPct val="150000"/>
              </a:lnSpc>
            </a:pPr>
            <a:r>
              <a:rPr lang="en-US" sz="3200" dirty="0">
                <a:latin typeface="Agency FB" panose="020B0503020202020204" pitchFamily="34" charset="0"/>
              </a:rPr>
              <a:t>Stomach : intact, and full with undigested food</a:t>
            </a:r>
          </a:p>
          <a:p>
            <a:pPr algn="l" rtl="0">
              <a:lnSpc>
                <a:spcPct val="150000"/>
              </a:lnSpc>
            </a:pPr>
            <a:r>
              <a:rPr lang="en-US" sz="3200" dirty="0">
                <a:latin typeface="Agency FB" panose="020B0503020202020204" pitchFamily="34" charset="0"/>
              </a:rPr>
              <a:t>Spleen : intact but congested , (weight 185 gram)</a:t>
            </a:r>
          </a:p>
          <a:p>
            <a:pPr algn="l" rtl="0">
              <a:lnSpc>
                <a:spcPct val="150000"/>
              </a:lnSpc>
            </a:pPr>
            <a:r>
              <a:rPr lang="en-US" sz="3200" dirty="0">
                <a:latin typeface="Agency FB" panose="020B0503020202020204" pitchFamily="34" charset="0"/>
              </a:rPr>
              <a:t>Kidneys : intact but severely congested, right kidney weight: 135 gram and left weight 135 gram    </a:t>
            </a:r>
          </a:p>
          <a:p>
            <a:pPr algn="l" rtl="0">
              <a:lnSpc>
                <a:spcPct val="150000"/>
              </a:lnSpc>
            </a:pPr>
            <a:endParaRPr lang="en-US" sz="3200" dirty="0">
              <a:latin typeface="Agency FB" panose="020B0503020202020204" pitchFamily="34" charset="0"/>
            </a:endParaRPr>
          </a:p>
          <a:p>
            <a:pPr algn="l" rtl="0"/>
            <a:endParaRPr lang="he-IL" dirty="0"/>
          </a:p>
        </p:txBody>
      </p:sp>
    </p:spTree>
    <p:extLst>
      <p:ext uri="{BB962C8B-B14F-4D97-AF65-F5344CB8AC3E}">
        <p14:creationId xmlns:p14="http://schemas.microsoft.com/office/powerpoint/2010/main" val="3952321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ibly\Desktop\cardio backgroun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p:cNvSpPr/>
          <p:nvPr/>
        </p:nvSpPr>
        <p:spPr>
          <a:xfrm>
            <a:off x="2667000" y="1447800"/>
            <a:ext cx="4648200" cy="144655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8800" b="1" cap="none" spc="150" dirty="0" smtClean="0">
                <a:ln w="11430"/>
                <a:solidFill>
                  <a:schemeClr val="tx2">
                    <a:lumMod val="40000"/>
                    <a:lumOff val="60000"/>
                  </a:schemeClr>
                </a:solidFill>
                <a:effectLst>
                  <a:outerShdw blurRad="25400" algn="tl" rotWithShape="0">
                    <a:srgbClr val="000000">
                      <a:alpha val="43000"/>
                    </a:srgbClr>
                  </a:outerShdw>
                </a:effectLst>
              </a:rPr>
              <a:t>Autopsy</a:t>
            </a:r>
            <a:endParaRPr lang="he-IL" sz="8800" b="1" cap="none" spc="150" dirty="0">
              <a:ln w="11430"/>
              <a:solidFill>
                <a:schemeClr val="tx2">
                  <a:lumMod val="40000"/>
                  <a:lumOff val="60000"/>
                </a:schemeClr>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2440888"/>
            <a:ext cx="8229600" cy="4389120"/>
          </a:xfrm>
        </p:spPr>
        <p:txBody>
          <a:bodyPr>
            <a:normAutofit/>
          </a:bodyPr>
          <a:lstStyle/>
          <a:p>
            <a:pPr lvl="8" algn="ctr" rtl="0"/>
            <a:r>
              <a:rPr lang="en-US" sz="4800" dirty="0" smtClean="0">
                <a:latin typeface="Agency FB" panose="020B0503020202020204" pitchFamily="34" charset="0"/>
              </a:rPr>
              <a:t>The heart weight : 400 gram</a:t>
            </a:r>
            <a:endParaRPr lang="he-IL" sz="4800" dirty="0">
              <a:latin typeface="Agency FB" panose="020B0503020202020204" pitchFamily="34" charset="0"/>
            </a:endParaRPr>
          </a:p>
        </p:txBody>
      </p:sp>
    </p:spTree>
    <p:extLst>
      <p:ext uri="{BB962C8B-B14F-4D97-AF65-F5344CB8AC3E}">
        <p14:creationId xmlns:p14="http://schemas.microsoft.com/office/powerpoint/2010/main" val="849762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 \صور\IMG_5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899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7106" y="1828800"/>
            <a:ext cx="8686800" cy="5418192"/>
          </a:xfrm>
        </p:spPr>
        <p:txBody>
          <a:bodyPr>
            <a:normAutofit/>
          </a:bodyPr>
          <a:lstStyle/>
          <a:p>
            <a:pPr lvl="1" algn="l" rtl="0">
              <a:lnSpc>
                <a:spcPct val="150000"/>
              </a:lnSpc>
            </a:pPr>
            <a:r>
              <a:rPr lang="en-US" sz="4400" dirty="0" smtClean="0">
                <a:latin typeface="Agency FB" panose="020B0503020202020204" pitchFamily="34" charset="0"/>
                <a:cs typeface="Andalus" pitchFamily="18" charset="-78"/>
              </a:rPr>
              <a:t>The </a:t>
            </a:r>
            <a:r>
              <a:rPr lang="en-US" sz="4400" dirty="0" smtClean="0">
                <a:latin typeface="Agency FB" panose="020B0503020202020204" pitchFamily="34" charset="0"/>
                <a:cs typeface="Andalus" pitchFamily="18" charset="-78"/>
              </a:rPr>
              <a:t>LCA </a:t>
            </a:r>
            <a:r>
              <a:rPr lang="en-US" sz="4400" dirty="0" smtClean="0">
                <a:latin typeface="Agency FB" panose="020B0503020202020204" pitchFamily="34" charset="0"/>
                <a:cs typeface="Andalus" pitchFamily="18" charset="-78"/>
              </a:rPr>
              <a:t>arose from the  pulmonary </a:t>
            </a:r>
            <a:r>
              <a:rPr lang="en-US" sz="4400" dirty="0" smtClean="0">
                <a:latin typeface="Agency FB" panose="020B0503020202020204" pitchFamily="34" charset="0"/>
                <a:cs typeface="Andalus" pitchFamily="18" charset="-78"/>
              </a:rPr>
              <a:t>artery</a:t>
            </a:r>
          </a:p>
          <a:p>
            <a:pPr lvl="1" algn="l" rtl="0">
              <a:lnSpc>
                <a:spcPct val="150000"/>
              </a:lnSpc>
            </a:pPr>
            <a:r>
              <a:rPr lang="en-US" sz="4400" dirty="0" smtClean="0">
                <a:latin typeface="Agency FB" panose="020B0503020202020204" pitchFamily="34" charset="0"/>
                <a:cs typeface="Andalus" pitchFamily="18" charset="-78"/>
              </a:rPr>
              <a:t>It was dilated </a:t>
            </a:r>
          </a:p>
          <a:p>
            <a:pPr lvl="1" algn="l" rtl="0">
              <a:lnSpc>
                <a:spcPct val="150000"/>
              </a:lnSpc>
            </a:pPr>
            <a:r>
              <a:rPr lang="en-US" sz="4400" dirty="0" smtClean="0">
                <a:latin typeface="Agency FB" panose="020B0503020202020204" pitchFamily="34" charset="0"/>
                <a:cs typeface="Andalus" pitchFamily="18" charset="-78"/>
              </a:rPr>
              <a:t>With normal course</a:t>
            </a:r>
            <a:endParaRPr lang="en-US" sz="4400" dirty="0" smtClean="0">
              <a:latin typeface="Agency FB" panose="020B0503020202020204" pitchFamily="34" charset="0"/>
              <a:cs typeface="Andalus" pitchFamily="18" charset="-78"/>
            </a:endParaRPr>
          </a:p>
        </p:txBody>
      </p:sp>
    </p:spTree>
    <p:extLst>
      <p:ext uri="{BB962C8B-B14F-4D97-AF65-F5344CB8AC3E}">
        <p14:creationId xmlns:p14="http://schemas.microsoft.com/office/powerpoint/2010/main" val="1411110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sp>
        <p:nvSpPr>
          <p:cNvPr id="3" name="מציין מיקום תוכן 2"/>
          <p:cNvSpPr>
            <a:spLocks noGrp="1"/>
          </p:cNvSpPr>
          <p:nvPr>
            <p:ph idx="1"/>
          </p:nvPr>
        </p:nvSpPr>
        <p:spPr/>
        <p:txBody>
          <a:bodyPr/>
          <a:lstStyle/>
          <a:p>
            <a:endParaRPr lang="he-IL" dirty="0"/>
          </a:p>
        </p:txBody>
      </p:sp>
      <p:pic>
        <p:nvPicPr>
          <p:cNvPr id="1026" name="Picture 2" descr="D:\ \صور\IMG_57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5417932" y="2486653"/>
            <a:ext cx="1530332" cy="942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מלבן 5"/>
          <p:cNvSpPr/>
          <p:nvPr/>
        </p:nvSpPr>
        <p:spPr>
          <a:xfrm>
            <a:off x="5742384" y="548680"/>
            <a:ext cx="3131840" cy="1937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smtClean="0"/>
              <a:t>Orifice of the LCA from the pulmonary artery</a:t>
            </a:r>
            <a:r>
              <a:rPr lang="en-US" sz="2400" b="1" dirty="0" smtClean="0"/>
              <a:t> </a:t>
            </a:r>
            <a:endParaRPr lang="he-IL" sz="2400" b="1" dirty="0"/>
          </a:p>
        </p:txBody>
      </p:sp>
    </p:spTree>
    <p:extLst>
      <p:ext uri="{BB962C8B-B14F-4D97-AF65-F5344CB8AC3E}">
        <p14:creationId xmlns:p14="http://schemas.microsoft.com/office/powerpoint/2010/main" val="2333913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678" y="3012034"/>
            <a:ext cx="7315200" cy="389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מציין מיקום תוכן 18"/>
          <p:cNvSpPr>
            <a:spLocks noGrp="1"/>
          </p:cNvSpPr>
          <p:nvPr>
            <p:ph idx="1"/>
          </p:nvPr>
        </p:nvSpPr>
        <p:spPr>
          <a:xfrm>
            <a:off x="267478" y="817474"/>
            <a:ext cx="8229600" cy="4389120"/>
          </a:xfrm>
        </p:spPr>
        <p:txBody>
          <a:bodyPr/>
          <a:lstStyle/>
          <a:p>
            <a:pPr algn="l" rtl="0"/>
            <a:endParaRPr lang="en-US" dirty="0"/>
          </a:p>
          <a:p>
            <a:pPr algn="ctr" rtl="0"/>
            <a:r>
              <a:rPr lang="en-US" sz="3600" dirty="0" smtClean="0">
                <a:latin typeface="Agency FB" panose="020B0503020202020204" pitchFamily="34" charset="0"/>
                <a:cs typeface="Andalus" pitchFamily="18" charset="-78"/>
              </a:rPr>
              <a:t>At </a:t>
            </a:r>
            <a:r>
              <a:rPr lang="en-US" sz="3600" dirty="0" smtClean="0">
                <a:latin typeface="Agency FB" panose="020B0503020202020204" pitchFamily="34" charset="0"/>
                <a:cs typeface="Andalus" pitchFamily="18" charset="-78"/>
              </a:rPr>
              <a:t>(20.10.2016) </a:t>
            </a:r>
            <a:r>
              <a:rPr lang="en-US" sz="3600" dirty="0" smtClean="0">
                <a:latin typeface="Agency FB" panose="020B0503020202020204" pitchFamily="34" charset="0"/>
                <a:cs typeface="Andalus" pitchFamily="18" charset="-78"/>
              </a:rPr>
              <a:t>O.H. </a:t>
            </a:r>
            <a:r>
              <a:rPr lang="en-US" sz="3600" dirty="0" smtClean="0">
                <a:latin typeface="Agency FB" panose="020B0503020202020204" pitchFamily="34" charset="0"/>
                <a:cs typeface="Andalus" pitchFamily="18" charset="-78"/>
              </a:rPr>
              <a:t>a </a:t>
            </a:r>
            <a:r>
              <a:rPr lang="en-US" sz="3600" dirty="0" smtClean="0">
                <a:latin typeface="Agency FB" panose="020B0503020202020204" pitchFamily="34" charset="0"/>
                <a:cs typeface="Andalus" pitchFamily="18" charset="-78"/>
              </a:rPr>
              <a:t>18 years young male went to his work at the quarry where he started to work since 2 years</a:t>
            </a:r>
            <a:endParaRPr lang="he-IL" sz="3600" dirty="0">
              <a:latin typeface="Agency FB" panose="020B0503020202020204" pitchFamily="34" charset="0"/>
            </a:endParaRPr>
          </a:p>
        </p:txBody>
      </p:sp>
      <p:sp>
        <p:nvSpPr>
          <p:cNvPr id="2" name="מלבן 1"/>
          <p:cNvSpPr/>
          <p:nvPr/>
        </p:nvSpPr>
        <p:spPr>
          <a:xfrm>
            <a:off x="1394860" y="457200"/>
            <a:ext cx="604947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Case presentation</a:t>
            </a:r>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33519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dirty="0"/>
          </a:p>
        </p:txBody>
      </p:sp>
      <p:pic>
        <p:nvPicPr>
          <p:cNvPr id="2050" name="Picture 2" descr="D:\ \صور\IMG_57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5508104" y="1412776"/>
            <a:ext cx="1332148" cy="11521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מלבן 5"/>
          <p:cNvSpPr/>
          <p:nvPr/>
        </p:nvSpPr>
        <p:spPr>
          <a:xfrm>
            <a:off x="5652120" y="0"/>
            <a:ext cx="3491880" cy="1412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t>Path of  left anterior descending artery ( LAD </a:t>
            </a:r>
            <a:r>
              <a:rPr lang="en-US" dirty="0" smtClean="0"/>
              <a:t>)</a:t>
            </a:r>
            <a:endParaRPr lang="he-IL" dirty="0"/>
          </a:p>
        </p:txBody>
      </p:sp>
    </p:spTree>
    <p:extLst>
      <p:ext uri="{BB962C8B-B14F-4D97-AF65-F5344CB8AC3E}">
        <p14:creationId xmlns:p14="http://schemas.microsoft.com/office/powerpoint/2010/main" val="3963738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9144000" cy="4389120"/>
          </a:xfrm>
        </p:spPr>
        <p:txBody>
          <a:bodyPr>
            <a:normAutofit fontScale="85000" lnSpcReduction="20000"/>
          </a:bodyPr>
          <a:lstStyle/>
          <a:p>
            <a:pPr marL="1554480" lvl="6" indent="-274320" algn="l" rtl="0">
              <a:lnSpc>
                <a:spcPct val="150000"/>
              </a:lnSpc>
              <a:buClr>
                <a:schemeClr val="accent3"/>
              </a:buClr>
              <a:buSzPct val="95000"/>
            </a:pPr>
            <a:r>
              <a:rPr lang="en-US" sz="4800" dirty="0" smtClean="0">
                <a:latin typeface="Agency FB" panose="020B0503020202020204" pitchFamily="34" charset="0"/>
                <a:cs typeface="Andalus" pitchFamily="18" charset="-78"/>
              </a:rPr>
              <a:t>There </a:t>
            </a:r>
            <a:r>
              <a:rPr lang="en-US" sz="4800" dirty="0" smtClean="0">
                <a:latin typeface="Agency FB" panose="020B0503020202020204" pitchFamily="34" charset="0"/>
                <a:cs typeface="Andalus" pitchFamily="18" charset="-78"/>
              </a:rPr>
              <a:t>was cardiomegaly with  </a:t>
            </a:r>
            <a:r>
              <a:rPr lang="en-US" sz="4800" dirty="0" smtClean="0">
                <a:latin typeface="Agency FB" panose="020B0503020202020204" pitchFamily="34" charset="0"/>
                <a:cs typeface="Andalus" pitchFamily="18" charset="-78"/>
              </a:rPr>
              <a:t>left ventricular  </a:t>
            </a:r>
            <a:r>
              <a:rPr lang="en-US" sz="4800" dirty="0" smtClean="0">
                <a:latin typeface="Agency FB" panose="020B0503020202020204" pitchFamily="34" charset="0"/>
                <a:cs typeface="Andalus" pitchFamily="18" charset="-78"/>
              </a:rPr>
              <a:t>hypertrophy (Left ventricle wall thickness : 2 cm )</a:t>
            </a:r>
          </a:p>
          <a:p>
            <a:pPr marL="1554480" lvl="6" indent="-274320" algn="l" rtl="0">
              <a:lnSpc>
                <a:spcPct val="150000"/>
              </a:lnSpc>
              <a:buClr>
                <a:schemeClr val="accent3"/>
              </a:buClr>
              <a:buSzPct val="95000"/>
            </a:pPr>
            <a:r>
              <a:rPr lang="en-US" sz="4800" dirty="0" smtClean="0">
                <a:latin typeface="Agency FB" panose="020B0503020202020204" pitchFamily="34" charset="0"/>
                <a:cs typeface="Andalus" pitchFamily="18" charset="-78"/>
              </a:rPr>
              <a:t> </a:t>
            </a:r>
            <a:r>
              <a:rPr lang="en-US" sz="4800" dirty="0" smtClean="0">
                <a:latin typeface="Agency FB" panose="020B0503020202020204" pitchFamily="34" charset="0"/>
                <a:cs typeface="Andalus" pitchFamily="18" charset="-78"/>
              </a:rPr>
              <a:t>There was also left ventricle dilatation with </a:t>
            </a:r>
            <a:r>
              <a:rPr lang="en-US" sz="4800" dirty="0" smtClean="0">
                <a:latin typeface="Agency FB" panose="020B0503020202020204" pitchFamily="34" charset="0"/>
                <a:cs typeface="Andalus" pitchFamily="18" charset="-78"/>
              </a:rPr>
              <a:t>extensive </a:t>
            </a:r>
            <a:r>
              <a:rPr lang="en-US" sz="4800" dirty="0" smtClean="0">
                <a:latin typeface="Agency FB" panose="020B0503020202020204" pitchFamily="34" charset="0"/>
                <a:cs typeface="Andalus" pitchFamily="18" charset="-78"/>
              </a:rPr>
              <a:t>diffuse sub endocardial fibrosis </a:t>
            </a:r>
          </a:p>
          <a:p>
            <a:pPr algn="ctr">
              <a:lnSpc>
                <a:spcPct val="150000"/>
              </a:lnSpc>
              <a:buNone/>
            </a:pPr>
            <a:endParaRPr lang="en-U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dirty="0"/>
          </a:p>
        </p:txBody>
      </p:sp>
      <p:pic>
        <p:nvPicPr>
          <p:cNvPr id="3074" name="Picture 2" descr="D:\ \صور\IMG_5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 \صور\IMG_57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22"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5999765" y="1772816"/>
            <a:ext cx="1800200" cy="29523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מלבן 7"/>
          <p:cNvSpPr/>
          <p:nvPr/>
        </p:nvSpPr>
        <p:spPr>
          <a:xfrm>
            <a:off x="6084168" y="31664"/>
            <a:ext cx="3059832" cy="1885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t>Diffuse sub endocardial </a:t>
            </a:r>
          </a:p>
          <a:p>
            <a:pPr algn="ctr"/>
            <a:r>
              <a:rPr lang="en-US" sz="2400" b="1" dirty="0" smtClean="0"/>
              <a:t> fibrosis in the left ventricle</a:t>
            </a:r>
            <a:endParaRPr lang="he-IL" sz="2400" b="1" dirty="0"/>
          </a:p>
        </p:txBody>
      </p:sp>
    </p:spTree>
    <p:extLst>
      <p:ext uri="{BB962C8B-B14F-4D97-AF65-F5344CB8AC3E}">
        <p14:creationId xmlns:p14="http://schemas.microsoft.com/office/powerpoint/2010/main" val="1782668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8229600" cy="4389120"/>
          </a:xfrm>
        </p:spPr>
        <p:txBody>
          <a:bodyPr>
            <a:normAutofit fontScale="92500"/>
          </a:bodyPr>
          <a:lstStyle/>
          <a:p>
            <a:pPr marL="274320" lvl="1" indent="-274320" algn="l" rtl="0">
              <a:lnSpc>
                <a:spcPct val="170000"/>
              </a:lnSpc>
              <a:buClr>
                <a:schemeClr val="accent3"/>
              </a:buClr>
              <a:buSzPct val="95000"/>
              <a:buNone/>
            </a:pPr>
            <a:r>
              <a:rPr lang="en-US" sz="4300" dirty="0" smtClean="0">
                <a:latin typeface="Agency FB" panose="020B0503020202020204" pitchFamily="34" charset="0"/>
                <a:cs typeface="Andalus" pitchFamily="18" charset="-78"/>
              </a:rPr>
              <a:t>The </a:t>
            </a:r>
            <a:r>
              <a:rPr lang="en-US" sz="4300" dirty="0" smtClean="0">
                <a:latin typeface="Agency FB" panose="020B0503020202020204" pitchFamily="34" charset="0"/>
                <a:cs typeface="Andalus" pitchFamily="18" charset="-78"/>
              </a:rPr>
              <a:t>RCA arose from the orifice of the RCA above the right cusp of aortic valve which showed marked dilatation and running a normal course </a:t>
            </a:r>
          </a:p>
          <a:p>
            <a:pPr marL="274320" lvl="1" indent="-274320" algn="l" rtl="0">
              <a:lnSpc>
                <a:spcPct val="170000"/>
              </a:lnSpc>
              <a:buClr>
                <a:schemeClr val="accent3"/>
              </a:buClr>
              <a:buSzPct val="95000"/>
            </a:pPr>
            <a:r>
              <a:rPr lang="en-US" sz="4300" dirty="0" smtClean="0">
                <a:latin typeface="Agency FB" panose="020B0503020202020204" pitchFamily="34" charset="0"/>
                <a:cs typeface="Andalus" pitchFamily="18" charset="-78"/>
              </a:rPr>
              <a:t>it gives many collaterals to the left ventricle   </a:t>
            </a:r>
          </a:p>
          <a:p>
            <a:pPr algn="l">
              <a:lnSpc>
                <a:spcPct val="150000"/>
              </a:lnSpc>
            </a:pPr>
            <a:endParaRPr lang="en-US" sz="4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8194" name="Picture 2" descr="D:\ \صور\IMG_57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911"/>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5076056" y="2204864"/>
            <a:ext cx="2304256"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מלבן מעוגל 6"/>
          <p:cNvSpPr/>
          <p:nvPr/>
        </p:nvSpPr>
        <p:spPr>
          <a:xfrm>
            <a:off x="6551712" y="692696"/>
            <a:ext cx="2592288"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prstClr val="white"/>
                </a:solidFill>
              </a:rPr>
              <a:t>Orifice of the RCA</a:t>
            </a:r>
          </a:p>
          <a:p>
            <a:pPr algn="ctr"/>
            <a:r>
              <a:rPr lang="en-US" b="1" dirty="0" smtClean="0">
                <a:solidFill>
                  <a:prstClr val="white"/>
                </a:solidFill>
              </a:rPr>
              <a:t>above the right cusp of aortic valve </a:t>
            </a:r>
            <a:endParaRPr lang="he-IL" b="1" dirty="0">
              <a:solidFill>
                <a:prstClr val="white"/>
              </a:solidFill>
            </a:endParaRPr>
          </a:p>
        </p:txBody>
      </p:sp>
    </p:spTree>
    <p:extLst>
      <p:ext uri="{BB962C8B-B14F-4D97-AF65-F5344CB8AC3E}">
        <p14:creationId xmlns:p14="http://schemas.microsoft.com/office/powerpoint/2010/main" val="3545256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dirty="0"/>
          </a:p>
        </p:txBody>
      </p:sp>
      <p:pic>
        <p:nvPicPr>
          <p:cNvPr id="5122" name="Picture 2" descr="D:\ \صور\IMG_57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5220072" y="1411683"/>
            <a:ext cx="3168352" cy="15132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מלבן מעוגל 10"/>
          <p:cNvSpPr/>
          <p:nvPr/>
        </p:nvSpPr>
        <p:spPr>
          <a:xfrm>
            <a:off x="6876256" y="727607"/>
            <a:ext cx="226774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smtClean="0"/>
              <a:t>Dilated RCA</a:t>
            </a:r>
            <a:endParaRPr lang="he-IL" sz="3200" b="1" dirty="0"/>
          </a:p>
        </p:txBody>
      </p:sp>
    </p:spTree>
    <p:extLst>
      <p:ext uri="{BB962C8B-B14F-4D97-AF65-F5344CB8AC3E}">
        <p14:creationId xmlns:p14="http://schemas.microsoft.com/office/powerpoint/2010/main" val="4200356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dirty="0"/>
          </a:p>
        </p:txBody>
      </p:sp>
      <p:pic>
        <p:nvPicPr>
          <p:cNvPr id="4098" name="Picture 2" descr="D:\ \صور\IMG_57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1"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2931029" y="1988840"/>
            <a:ext cx="3513179" cy="1944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מחבר חץ ישר 7"/>
          <p:cNvCxnSpPr/>
          <p:nvPr/>
        </p:nvCxnSpPr>
        <p:spPr>
          <a:xfrm flipH="1">
            <a:off x="4427984" y="1988840"/>
            <a:ext cx="2016224"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מלבן מעוגל 10"/>
          <p:cNvSpPr/>
          <p:nvPr/>
        </p:nvSpPr>
        <p:spPr>
          <a:xfrm>
            <a:off x="6085722" y="253278"/>
            <a:ext cx="2878765"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smtClean="0"/>
              <a:t>Dilated RCA </a:t>
            </a:r>
            <a:endParaRPr lang="he-IL" sz="3200" b="1" dirty="0"/>
          </a:p>
        </p:txBody>
      </p:sp>
      <p:cxnSp>
        <p:nvCxnSpPr>
          <p:cNvPr id="15" name="מחבר חץ ישר 14"/>
          <p:cNvCxnSpPr/>
          <p:nvPr/>
        </p:nvCxnSpPr>
        <p:spPr>
          <a:xfrm flipH="1">
            <a:off x="3275856" y="1988840"/>
            <a:ext cx="3168352"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a:off x="1547664" y="404664"/>
            <a:ext cx="2016224" cy="18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מחבר חץ ישר 18"/>
          <p:cNvCxnSpPr/>
          <p:nvPr/>
        </p:nvCxnSpPr>
        <p:spPr>
          <a:xfrm>
            <a:off x="1490869" y="404664"/>
            <a:ext cx="2880320" cy="23042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מלבן מעוגל 20"/>
          <p:cNvSpPr/>
          <p:nvPr/>
        </p:nvSpPr>
        <p:spPr>
          <a:xfrm>
            <a:off x="-23101" y="8834"/>
            <a:ext cx="2123728" cy="1108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Proximal collaterals</a:t>
            </a:r>
            <a:endParaRPr lang="he-IL" dirty="0"/>
          </a:p>
        </p:txBody>
      </p:sp>
    </p:spTree>
    <p:extLst>
      <p:ext uri="{BB962C8B-B14F-4D97-AF65-F5344CB8AC3E}">
        <p14:creationId xmlns:p14="http://schemas.microsoft.com/office/powerpoint/2010/main" val="109622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dirty="0"/>
          </a:p>
        </p:txBody>
      </p:sp>
      <p:pic>
        <p:nvPicPr>
          <p:cNvPr id="6146" name="Picture 2" descr="D:\ \صور\IMG_57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מעוגל 7"/>
          <p:cNvSpPr/>
          <p:nvPr/>
        </p:nvSpPr>
        <p:spPr>
          <a:xfrm>
            <a:off x="-101061" y="1916832"/>
            <a:ext cx="2088232" cy="18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t>Proximal collaterals</a:t>
            </a:r>
            <a:endParaRPr lang="he-IL" sz="2400" b="1" dirty="0"/>
          </a:p>
        </p:txBody>
      </p:sp>
      <p:cxnSp>
        <p:nvCxnSpPr>
          <p:cNvPr id="10" name="מחבר חץ ישר 9"/>
          <p:cNvCxnSpPr/>
          <p:nvPr/>
        </p:nvCxnSpPr>
        <p:spPr>
          <a:xfrm flipV="1">
            <a:off x="1987171" y="2492896"/>
            <a:ext cx="1576717" cy="72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a:off x="1987171" y="2564904"/>
            <a:ext cx="2152781" cy="11521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מחבר חץ ישר 13"/>
          <p:cNvCxnSpPr/>
          <p:nvPr/>
        </p:nvCxnSpPr>
        <p:spPr>
          <a:xfrm flipH="1">
            <a:off x="5580112" y="1700808"/>
            <a:ext cx="79208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מלבן מעוגל 15"/>
          <p:cNvSpPr/>
          <p:nvPr/>
        </p:nvSpPr>
        <p:spPr>
          <a:xfrm>
            <a:off x="6372200" y="620688"/>
            <a:ext cx="2771800" cy="118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smtClean="0"/>
              <a:t>Dilated RCA</a:t>
            </a:r>
            <a:endParaRPr lang="he-IL" sz="3200" b="1" dirty="0"/>
          </a:p>
        </p:txBody>
      </p:sp>
    </p:spTree>
    <p:extLst>
      <p:ext uri="{BB962C8B-B14F-4D97-AF65-F5344CB8AC3E}">
        <p14:creationId xmlns:p14="http://schemas.microsoft.com/office/powerpoint/2010/main" val="605524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dirty="0"/>
          </a:p>
        </p:txBody>
      </p:sp>
      <p:pic>
        <p:nvPicPr>
          <p:cNvPr id="7170" name="Picture 2" descr="D:\ \صور\IMG_5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4572000" y="2204864"/>
            <a:ext cx="2448272"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מלבן מעוגל 5"/>
          <p:cNvSpPr/>
          <p:nvPr/>
        </p:nvSpPr>
        <p:spPr>
          <a:xfrm>
            <a:off x="6804248" y="764704"/>
            <a:ext cx="2339752"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t>Dilated RCA</a:t>
            </a:r>
            <a:endParaRPr lang="he-IL" sz="2400" b="1" dirty="0"/>
          </a:p>
        </p:txBody>
      </p:sp>
      <p:cxnSp>
        <p:nvCxnSpPr>
          <p:cNvPr id="7" name="מחבר חץ ישר 6"/>
          <p:cNvCxnSpPr/>
          <p:nvPr/>
        </p:nvCxnSpPr>
        <p:spPr>
          <a:xfrm flipH="1">
            <a:off x="4427984" y="2204864"/>
            <a:ext cx="2592288" cy="21602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254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hibly\Desktop\cardio backgroun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2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p:cNvSpPr/>
          <p:nvPr/>
        </p:nvSpPr>
        <p:spPr>
          <a:xfrm>
            <a:off x="609600" y="1517780"/>
            <a:ext cx="6688947" cy="110799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600" b="1" spc="150" dirty="0" smtClean="0">
                <a:ln w="11430"/>
                <a:solidFill>
                  <a:schemeClr val="accent3">
                    <a:lumMod val="60000"/>
                    <a:lumOff val="40000"/>
                  </a:schemeClr>
                </a:solidFill>
                <a:effectLst>
                  <a:outerShdw blurRad="25400" algn="tl" rotWithShape="0">
                    <a:srgbClr val="000000">
                      <a:alpha val="43000"/>
                    </a:srgbClr>
                  </a:outerShdw>
                </a:effectLst>
              </a:rPr>
              <a:t>Histopathology</a:t>
            </a:r>
            <a:endParaRPr lang="he-IL" sz="6600" b="1" cap="none" spc="150" dirty="0">
              <a:ln w="11430"/>
              <a:solidFill>
                <a:schemeClr val="accent3">
                  <a:lumMod val="60000"/>
                  <a:lumOff val="40000"/>
                </a:schemeClr>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886" y="914400"/>
            <a:ext cx="8758628" cy="4922520"/>
          </a:xfrm>
        </p:spPr>
        <p:txBody>
          <a:bodyPr/>
          <a:lstStyle/>
          <a:p>
            <a:pPr algn="ctr" rtl="0"/>
            <a:r>
              <a:rPr lang="en-US" sz="3600" dirty="0">
                <a:latin typeface="Agency FB" panose="020B0503020202020204" pitchFamily="34" charset="0"/>
                <a:cs typeface="Andalus" pitchFamily="18" charset="-78"/>
              </a:rPr>
              <a:t>At </a:t>
            </a:r>
            <a:r>
              <a:rPr lang="en-US" sz="3600" dirty="0" smtClean="0">
                <a:latin typeface="Agency FB" panose="020B0503020202020204" pitchFamily="34" charset="0"/>
                <a:cs typeface="Andalus" pitchFamily="18" charset="-78"/>
              </a:rPr>
              <a:t>(10 am) </a:t>
            </a:r>
            <a:r>
              <a:rPr lang="en-US" sz="3600" dirty="0">
                <a:latin typeface="Agency FB" panose="020B0503020202020204" pitchFamily="34" charset="0"/>
                <a:cs typeface="Andalus" pitchFamily="18" charset="-78"/>
              </a:rPr>
              <a:t>while he was taking his breakfast with his workmates , he had suddenly collapsed and fell to </a:t>
            </a:r>
            <a:r>
              <a:rPr lang="en-US" sz="3600" dirty="0" smtClean="0">
                <a:latin typeface="Agency FB" panose="020B0503020202020204" pitchFamily="34" charset="0"/>
                <a:cs typeface="Andalus" pitchFamily="18" charset="-78"/>
              </a:rPr>
              <a:t>the ground </a:t>
            </a:r>
            <a:r>
              <a:rPr lang="en-US" sz="3600" dirty="0">
                <a:latin typeface="Agency FB" panose="020B0503020202020204" pitchFamily="34" charset="0"/>
                <a:cs typeface="Andalus" pitchFamily="18" charset="-78"/>
              </a:rPr>
              <a:t>, the employers immediately </a:t>
            </a:r>
            <a:r>
              <a:rPr lang="en-US" sz="3600" dirty="0" smtClean="0">
                <a:latin typeface="Agency FB" panose="020B0503020202020204" pitchFamily="34" charset="0"/>
                <a:cs typeface="Andalus" pitchFamily="18" charset="-78"/>
              </a:rPr>
              <a:t>transported </a:t>
            </a:r>
            <a:r>
              <a:rPr lang="en-US" sz="3600" dirty="0">
                <a:latin typeface="Agency FB" panose="020B0503020202020204" pitchFamily="34" charset="0"/>
                <a:cs typeface="Andalus" pitchFamily="18" charset="-78"/>
              </a:rPr>
              <a:t>him to the ICU </a:t>
            </a:r>
          </a:p>
          <a:p>
            <a:pPr algn="l" rtl="0"/>
            <a:endParaRPr lang="en-US" dirty="0" smtClean="0"/>
          </a:p>
          <a:p>
            <a:pPr algn="l" rtl="0"/>
            <a:endParaRPr lang="en-US" dirty="0"/>
          </a:p>
          <a:p>
            <a:pPr algn="l" rtl="0"/>
            <a:endParaRPr lang="en-US" dirty="0" smtClean="0"/>
          </a:p>
          <a:p>
            <a:pPr algn="l" rtl="0"/>
            <a:endParaRPr lang="en-US" dirty="0"/>
          </a:p>
          <a:p>
            <a:pPr algn="l" rtl="0"/>
            <a:endParaRPr lang="en-US" dirty="0" smtClean="0"/>
          </a:p>
          <a:p>
            <a:pPr algn="l" rtl="0"/>
            <a:endParaRPr lang="he-IL" dirty="0"/>
          </a:p>
        </p:txBody>
      </p:sp>
      <p:pic>
        <p:nvPicPr>
          <p:cNvPr id="2050" name="Picture 2" descr="C:\Users\shibly\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124200"/>
            <a:ext cx="4809344"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885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sp>
        <p:nvSpPr>
          <p:cNvPr id="5" name="מציין מיקום טקסט 4"/>
          <p:cNvSpPr>
            <a:spLocks noGrp="1"/>
          </p:cNvSpPr>
          <p:nvPr>
            <p:ph type="body" sz="half" idx="2"/>
          </p:nvPr>
        </p:nvSpPr>
        <p:spPr/>
        <p:txBody>
          <a:bodyPr/>
          <a:lstStyle/>
          <a:p>
            <a:endParaRPr lang="he-IL" dirty="0"/>
          </a:p>
        </p:txBody>
      </p:sp>
      <p:pic>
        <p:nvPicPr>
          <p:cNvPr id="1029" name="Picture 5" descr="D:\R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67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תוכן 5"/>
          <p:cNvSpPr>
            <a:spLocks noGrp="1"/>
          </p:cNvSpPr>
          <p:nvPr>
            <p:ph idx="1"/>
          </p:nvPr>
        </p:nvSpPr>
        <p:spPr/>
        <p:txBody>
          <a:bodyPr>
            <a:normAutofit/>
          </a:bodyPr>
          <a:lstStyle/>
          <a:p>
            <a:pPr marL="0" indent="0" algn="ctr">
              <a:buNone/>
            </a:pPr>
            <a:r>
              <a:rPr lang="en-US" sz="4800" dirty="0" smtClean="0">
                <a:latin typeface="Agency FB" panose="020B0503020202020204" pitchFamily="34" charset="0"/>
              </a:rPr>
              <a:t>Proximal LCA :</a:t>
            </a:r>
          </a:p>
          <a:p>
            <a:pPr marL="0" indent="0" algn="ctr">
              <a:buNone/>
            </a:pPr>
            <a:r>
              <a:rPr lang="en-US" sz="4800" dirty="0" smtClean="0">
                <a:latin typeface="Agency FB" panose="020B0503020202020204" pitchFamily="34" charset="0"/>
              </a:rPr>
              <a:t>Myxoid degeneration of media</a:t>
            </a:r>
          </a:p>
          <a:p>
            <a:pPr marL="0" indent="0" algn="ctr">
              <a:buNone/>
            </a:pPr>
            <a:r>
              <a:rPr lang="en-US" sz="4800" dirty="0" smtClean="0">
                <a:latin typeface="Agency FB" panose="020B0503020202020204" pitchFamily="34" charset="0"/>
              </a:rPr>
              <a:t>Myocardium : interstitial fibrosis</a:t>
            </a:r>
            <a:endParaRPr lang="he-IL" sz="4800" dirty="0">
              <a:latin typeface="Agency FB" panose="020B0503020202020204" pitchFamily="34" charset="0"/>
            </a:endParaRPr>
          </a:p>
        </p:txBody>
      </p:sp>
    </p:spTree>
    <p:extLst>
      <p:ext uri="{BB962C8B-B14F-4D97-AF65-F5344CB8AC3E}">
        <p14:creationId xmlns:p14="http://schemas.microsoft.com/office/powerpoint/2010/main" val="2761984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050"/>
            <a:ext cx="9372600" cy="7029451"/>
          </a:xfrm>
        </p:spPr>
      </p:pic>
    </p:spTree>
    <p:extLst>
      <p:ext uri="{BB962C8B-B14F-4D97-AF65-F5344CB8AC3E}">
        <p14:creationId xmlns:p14="http://schemas.microsoft.com/office/powerpoint/2010/main" val="1345518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04800" y="1371600"/>
            <a:ext cx="8229600" cy="4389120"/>
          </a:xfrm>
        </p:spPr>
        <p:txBody>
          <a:bodyPr>
            <a:normAutofit/>
          </a:bodyPr>
          <a:lstStyle/>
          <a:p>
            <a:pPr marL="0" indent="0" algn="ctr">
              <a:buNone/>
            </a:pPr>
            <a:r>
              <a:rPr lang="en-US" sz="4800" dirty="0" smtClean="0">
                <a:latin typeface="Agency FB" panose="020B0503020202020204" pitchFamily="34" charset="0"/>
              </a:rPr>
              <a:t> </a:t>
            </a:r>
          </a:p>
          <a:p>
            <a:pPr marL="0" indent="0" algn="ctr" rtl="0">
              <a:buNone/>
            </a:pPr>
            <a:r>
              <a:rPr lang="en-US" sz="4800" dirty="0" smtClean="0">
                <a:latin typeface="Agency FB" panose="020B0503020202020204" pitchFamily="34" charset="0"/>
              </a:rPr>
              <a:t>Distal LCA:</a:t>
            </a:r>
          </a:p>
          <a:p>
            <a:pPr marL="0" indent="0" algn="ctr" rtl="0">
              <a:buNone/>
            </a:pPr>
            <a:r>
              <a:rPr lang="en-US" sz="4800" dirty="0" smtClean="0">
                <a:latin typeface="Agency FB" panose="020B0503020202020204" pitchFamily="34" charset="0"/>
              </a:rPr>
              <a:t>Myocardial biopsy : interstitial fibrosis</a:t>
            </a:r>
          </a:p>
          <a:p>
            <a:pPr marL="0" indent="0" algn="ctr" rtl="0">
              <a:buNone/>
            </a:pPr>
            <a:r>
              <a:rPr lang="en-US" sz="4800" dirty="0" smtClean="0">
                <a:latin typeface="Agency FB" panose="020B0503020202020204" pitchFamily="34" charset="0"/>
              </a:rPr>
              <a:t>No cardiomyopathic changes </a:t>
            </a:r>
            <a:endParaRPr lang="he-IL" sz="4800" dirty="0">
              <a:latin typeface="Agency FB" panose="020B0503020202020204" pitchFamily="34" charset="0"/>
            </a:endParaRPr>
          </a:p>
        </p:txBody>
      </p:sp>
    </p:spTree>
    <p:extLst>
      <p:ext uri="{BB962C8B-B14F-4D97-AF65-F5344CB8AC3E}">
        <p14:creationId xmlns:p14="http://schemas.microsoft.com/office/powerpoint/2010/main" val="591662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8" name="מציין מיקום תוכן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1" y="-13997"/>
            <a:ext cx="9162661" cy="6871997"/>
          </a:xfrm>
        </p:spPr>
      </p:pic>
    </p:spTree>
    <p:extLst>
      <p:ext uri="{BB962C8B-B14F-4D97-AF65-F5344CB8AC3E}">
        <p14:creationId xmlns:p14="http://schemas.microsoft.com/office/powerpoint/2010/main" val="9120244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marL="0" indent="0" algn="ctr">
              <a:buNone/>
            </a:pPr>
            <a:r>
              <a:rPr lang="en-US" sz="4800" dirty="0" smtClean="0">
                <a:latin typeface="Agency FB" panose="020B0503020202020204" pitchFamily="34" charset="0"/>
              </a:rPr>
              <a:t>Proximal RCA :</a:t>
            </a:r>
          </a:p>
          <a:p>
            <a:pPr marL="0" indent="0" algn="ctr">
              <a:buNone/>
            </a:pPr>
            <a:r>
              <a:rPr lang="en-US" sz="4800" dirty="0" smtClean="0">
                <a:latin typeface="Agency FB" panose="020B0503020202020204" pitchFamily="34" charset="0"/>
              </a:rPr>
              <a:t>Myxoid degeneration</a:t>
            </a:r>
            <a:endParaRPr lang="he-IL" sz="4800" dirty="0">
              <a:latin typeface="Agency FB" panose="020B0503020202020204" pitchFamily="34" charset="0"/>
            </a:endParaRPr>
          </a:p>
        </p:txBody>
      </p:sp>
    </p:spTree>
    <p:extLst>
      <p:ext uri="{BB962C8B-B14F-4D97-AF65-F5344CB8AC3E}">
        <p14:creationId xmlns:p14="http://schemas.microsoft.com/office/powerpoint/2010/main" val="1906706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6" name="מציין מיקום תוכן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96" y="-1"/>
            <a:ext cx="9144000" cy="6858001"/>
          </a:xfrm>
        </p:spPr>
      </p:pic>
    </p:spTree>
    <p:extLst>
      <p:ext uri="{BB962C8B-B14F-4D97-AF65-F5344CB8AC3E}">
        <p14:creationId xmlns:p14="http://schemas.microsoft.com/office/powerpoint/2010/main" val="2828057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marL="0" indent="0" algn="ctr">
              <a:buNone/>
            </a:pPr>
            <a:r>
              <a:rPr lang="en-US" sz="4800" dirty="0" smtClean="0">
                <a:latin typeface="Agency FB" panose="020B0503020202020204" pitchFamily="34" charset="0"/>
              </a:rPr>
              <a:t>Distal RCA:</a:t>
            </a:r>
          </a:p>
          <a:p>
            <a:pPr marL="0" indent="0" algn="ctr">
              <a:buNone/>
            </a:pPr>
            <a:r>
              <a:rPr lang="en-US" sz="4800" dirty="0" smtClean="0">
                <a:latin typeface="Agency FB" panose="020B0503020202020204" pitchFamily="34" charset="0"/>
              </a:rPr>
              <a:t>Normal myocardium</a:t>
            </a:r>
            <a:endParaRPr lang="he-IL" sz="4800" dirty="0">
              <a:latin typeface="Agency FB" panose="020B0503020202020204" pitchFamily="34" charset="0"/>
            </a:endParaRPr>
          </a:p>
        </p:txBody>
      </p:sp>
    </p:spTree>
    <p:extLst>
      <p:ext uri="{BB962C8B-B14F-4D97-AF65-F5344CB8AC3E}">
        <p14:creationId xmlns:p14="http://schemas.microsoft.com/office/powerpoint/2010/main" val="187849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992" y="-1"/>
            <a:ext cx="9171992" cy="6878995"/>
          </a:xfrm>
        </p:spPr>
      </p:pic>
    </p:spTree>
    <p:extLst>
      <p:ext uri="{BB962C8B-B14F-4D97-AF65-F5344CB8AC3E}">
        <p14:creationId xmlns:p14="http://schemas.microsoft.com/office/powerpoint/2010/main" val="2053612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marL="0" indent="0" algn="ctr">
              <a:buNone/>
            </a:pPr>
            <a:r>
              <a:rPr lang="en-US" sz="4800" dirty="0" smtClean="0">
                <a:latin typeface="Agency FB" panose="020B0503020202020204" pitchFamily="34" charset="0"/>
              </a:rPr>
              <a:t>Right coronary artery collaterals :</a:t>
            </a:r>
          </a:p>
          <a:p>
            <a:pPr marL="0" indent="0" algn="ctr">
              <a:buNone/>
            </a:pPr>
            <a:r>
              <a:rPr lang="en-US" sz="4800" dirty="0" smtClean="0">
                <a:latin typeface="Agency FB" panose="020B0503020202020204" pitchFamily="34" charset="0"/>
              </a:rPr>
              <a:t>Myxoid degeneration</a:t>
            </a:r>
            <a:endParaRPr lang="he-IL" sz="4800" dirty="0">
              <a:latin typeface="Agency FB" panose="020B0503020202020204" pitchFamily="34" charset="0"/>
            </a:endParaRPr>
          </a:p>
        </p:txBody>
      </p:sp>
    </p:spTree>
    <p:extLst>
      <p:ext uri="{BB962C8B-B14F-4D97-AF65-F5344CB8AC3E}">
        <p14:creationId xmlns:p14="http://schemas.microsoft.com/office/powerpoint/2010/main" val="2075614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68558" y="914400"/>
            <a:ext cx="7772401" cy="2246769"/>
          </a:xfrm>
          <a:prstGeom prst="rect">
            <a:avLst/>
          </a:prstGeom>
        </p:spPr>
        <p:txBody>
          <a:bodyPr wrap="square">
            <a:spAutoFit/>
          </a:bodyPr>
          <a:lstStyle/>
          <a:p>
            <a:pPr algn="ctr" rtl="0"/>
            <a:r>
              <a:rPr lang="en-US" sz="3600" dirty="0">
                <a:latin typeface="Agency FB" panose="020B0503020202020204" pitchFamily="34" charset="0"/>
                <a:cs typeface="Andalus" pitchFamily="18" charset="-78"/>
              </a:rPr>
              <a:t>At the ICU resuscitation efforts had made but unfortunately all had failed and sudden cardiac death was </a:t>
            </a:r>
            <a:r>
              <a:rPr lang="en-US" sz="3600" dirty="0" smtClean="0">
                <a:latin typeface="Agency FB" panose="020B0503020202020204" pitchFamily="34" charset="0"/>
                <a:cs typeface="Andalus" pitchFamily="18" charset="-78"/>
              </a:rPr>
              <a:t>determined</a:t>
            </a:r>
          </a:p>
          <a:p>
            <a:pPr algn="l" rtl="0"/>
            <a:endParaRPr lang="en-US" sz="3200" b="1" dirty="0">
              <a:latin typeface="Andalus" pitchFamily="18" charset="-78"/>
              <a:cs typeface="Andalus" pitchFamily="18" charset="-78"/>
            </a:endParaRPr>
          </a:p>
        </p:txBody>
      </p:sp>
      <p:pic>
        <p:nvPicPr>
          <p:cNvPr id="3074" name="Picture 2" descr="C:\Users\shibly\Desktop\downloa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644050"/>
            <a:ext cx="3785118" cy="413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543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8660"/>
            <a:ext cx="9144000" cy="6858001"/>
          </a:xfrm>
        </p:spPr>
      </p:pic>
    </p:spTree>
    <p:extLst>
      <p:ext uri="{BB962C8B-B14F-4D97-AF65-F5344CB8AC3E}">
        <p14:creationId xmlns:p14="http://schemas.microsoft.com/office/powerpoint/2010/main" val="2326800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marL="0" indent="0" algn="ctr">
              <a:buNone/>
            </a:pPr>
            <a:r>
              <a:rPr lang="en-US" sz="4800" dirty="0" smtClean="0">
                <a:latin typeface="Agency FB" panose="020B0503020202020204" pitchFamily="34" charset="0"/>
              </a:rPr>
              <a:t>Left ventricle endocardium:</a:t>
            </a:r>
          </a:p>
          <a:p>
            <a:pPr marL="0" indent="0" algn="ctr">
              <a:buNone/>
            </a:pPr>
            <a:r>
              <a:rPr lang="en-US" sz="4800" dirty="0" smtClean="0">
                <a:latin typeface="Agency FB" panose="020B0503020202020204" pitchFamily="34" charset="0"/>
              </a:rPr>
              <a:t>fibrosis</a:t>
            </a:r>
            <a:endParaRPr lang="he-IL" sz="4800" dirty="0">
              <a:latin typeface="Agency FB" panose="020B0503020202020204" pitchFamily="34" charset="0"/>
            </a:endParaRPr>
          </a:p>
        </p:txBody>
      </p:sp>
    </p:spTree>
    <p:extLst>
      <p:ext uri="{BB962C8B-B14F-4D97-AF65-F5344CB8AC3E}">
        <p14:creationId xmlns:p14="http://schemas.microsoft.com/office/powerpoint/2010/main" val="4215796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37" y="-31102"/>
            <a:ext cx="9185468" cy="6889102"/>
          </a:xfrm>
        </p:spPr>
      </p:pic>
    </p:spTree>
    <p:extLst>
      <p:ext uri="{BB962C8B-B14F-4D97-AF65-F5344CB8AC3E}">
        <p14:creationId xmlns:p14="http://schemas.microsoft.com/office/powerpoint/2010/main" val="3590174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marL="0" indent="0" algn="ctr">
              <a:buNone/>
            </a:pPr>
            <a:r>
              <a:rPr lang="en-US" sz="4800" dirty="0" smtClean="0">
                <a:latin typeface="Agency FB" panose="020B0503020202020204" pitchFamily="34" charset="0"/>
              </a:rPr>
              <a:t>Papillary muscle of mitral valve:</a:t>
            </a:r>
          </a:p>
          <a:p>
            <a:pPr marL="0" indent="0" algn="ctr">
              <a:buNone/>
            </a:pPr>
            <a:r>
              <a:rPr lang="en-US" sz="4800" dirty="0" smtClean="0">
                <a:latin typeface="Agency FB" panose="020B0503020202020204" pitchFamily="34" charset="0"/>
              </a:rPr>
              <a:t>Mild interstitial fibrosis</a:t>
            </a:r>
            <a:endParaRPr lang="he-IL" sz="4800" dirty="0">
              <a:latin typeface="Agency FB" panose="020B0503020202020204" pitchFamily="34" charset="0"/>
            </a:endParaRPr>
          </a:p>
        </p:txBody>
      </p:sp>
    </p:spTree>
    <p:extLst>
      <p:ext uri="{BB962C8B-B14F-4D97-AF65-F5344CB8AC3E}">
        <p14:creationId xmlns:p14="http://schemas.microsoft.com/office/powerpoint/2010/main" val="71462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707" y="0"/>
            <a:ext cx="9265707" cy="6949281"/>
          </a:xfrm>
        </p:spPr>
      </p:pic>
    </p:spTree>
    <p:extLst>
      <p:ext uri="{BB962C8B-B14F-4D97-AF65-F5344CB8AC3E}">
        <p14:creationId xmlns:p14="http://schemas.microsoft.com/office/powerpoint/2010/main" val="36142859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algn="ctr" rtl="0"/>
            <a:r>
              <a:rPr lang="en-US" sz="4800" dirty="0" smtClean="0">
                <a:latin typeface="Agency FB" panose="020B0503020202020204" pitchFamily="34" charset="0"/>
              </a:rPr>
              <a:t>Leaflet of mitral valve:</a:t>
            </a:r>
          </a:p>
          <a:p>
            <a:pPr marL="0" indent="0" algn="ctr" rtl="0">
              <a:buNone/>
            </a:pPr>
            <a:r>
              <a:rPr lang="en-US" sz="4800" dirty="0" smtClean="0">
                <a:latin typeface="Agency FB" panose="020B0503020202020204" pitchFamily="34" charset="0"/>
              </a:rPr>
              <a:t>Fibrosis </a:t>
            </a:r>
          </a:p>
          <a:p>
            <a:pPr marL="0" indent="0" algn="ctr" rtl="0">
              <a:buNone/>
            </a:pPr>
            <a:r>
              <a:rPr lang="en-US" sz="4800" dirty="0">
                <a:latin typeface="Agency FB" panose="020B0503020202020204" pitchFamily="34" charset="0"/>
              </a:rPr>
              <a:t>M</a:t>
            </a:r>
            <a:r>
              <a:rPr lang="en-US" sz="4800" dirty="0" smtClean="0">
                <a:latin typeface="Agency FB" panose="020B0503020202020204" pitchFamily="34" charset="0"/>
              </a:rPr>
              <a:t>yxoid degeneration</a:t>
            </a:r>
          </a:p>
        </p:txBody>
      </p:sp>
    </p:spTree>
    <p:extLst>
      <p:ext uri="{BB962C8B-B14F-4D97-AF65-F5344CB8AC3E}">
        <p14:creationId xmlns:p14="http://schemas.microsoft.com/office/powerpoint/2010/main" val="561764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ציין מיקום תוכן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7915" y="692696"/>
            <a:ext cx="8229600" cy="1143000"/>
          </a:xfrm>
        </p:spPr>
        <p:txBody>
          <a:bodyPr/>
          <a:lstStyle/>
          <a:p>
            <a:r>
              <a:rPr lang="en-US" dirty="0" smtClean="0"/>
              <a:t>ALCAPA </a:t>
            </a:r>
            <a:endParaRPr lang="he-IL" dirty="0"/>
          </a:p>
        </p:txBody>
      </p:sp>
      <p:pic>
        <p:nvPicPr>
          <p:cNvPr id="2050" name="Picture 2" descr="C:\Users\ali\Desktop\227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840760" cy="51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038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81000" y="1222864"/>
            <a:ext cx="8382000" cy="5410200"/>
          </a:xfrm>
        </p:spPr>
        <p:txBody>
          <a:bodyPr>
            <a:normAutofit fontScale="70000" lnSpcReduction="20000"/>
          </a:bodyPr>
          <a:lstStyle/>
          <a:p>
            <a:pPr algn="l" rtl="0">
              <a:lnSpc>
                <a:spcPct val="170000"/>
              </a:lnSpc>
            </a:pPr>
            <a:r>
              <a:rPr lang="en-US" sz="4100" dirty="0" smtClean="0">
                <a:latin typeface="Agency FB" panose="020B0503020202020204" pitchFamily="34" charset="0"/>
                <a:cs typeface="Aparajita" panose="020B0604020202020204" pitchFamily="34" charset="0"/>
              </a:rPr>
              <a:t>A </a:t>
            </a:r>
            <a:r>
              <a:rPr lang="en-US" sz="4100" dirty="0">
                <a:latin typeface="Agency FB" panose="020B0503020202020204" pitchFamily="34" charset="0"/>
                <a:cs typeface="Aparajita" panose="020B0604020202020204" pitchFamily="34" charset="0"/>
              </a:rPr>
              <a:t>rare congenital </a:t>
            </a:r>
            <a:r>
              <a:rPr lang="en-US" sz="4100" dirty="0" smtClean="0">
                <a:latin typeface="Agency FB" panose="020B0503020202020204" pitchFamily="34" charset="0"/>
                <a:cs typeface="Aparajita" panose="020B0604020202020204" pitchFamily="34" charset="0"/>
              </a:rPr>
              <a:t>anomaly</a:t>
            </a:r>
          </a:p>
          <a:p>
            <a:pPr algn="l" rtl="0">
              <a:lnSpc>
                <a:spcPct val="120000"/>
              </a:lnSpc>
            </a:pPr>
            <a:r>
              <a:rPr lang="en-US" sz="4100" dirty="0">
                <a:latin typeface="Agency FB" panose="020B0503020202020204" pitchFamily="34" charset="0"/>
                <a:cs typeface="Aparajita" panose="020B0604020202020204" pitchFamily="34" charset="0"/>
              </a:rPr>
              <a:t> </a:t>
            </a:r>
            <a:r>
              <a:rPr lang="en-US" sz="4100" dirty="0" smtClean="0">
                <a:latin typeface="Agency FB" panose="020B0503020202020204" pitchFamily="34" charset="0"/>
                <a:cs typeface="Aparajita" panose="020B0604020202020204" pitchFamily="34" charset="0"/>
              </a:rPr>
              <a:t>Incidence : 1</a:t>
            </a:r>
            <a:r>
              <a:rPr lang="en-US" sz="4100" dirty="0">
                <a:latin typeface="Agency FB" panose="020B0503020202020204" pitchFamily="34" charset="0"/>
                <a:cs typeface="Aparajita" panose="020B0604020202020204" pitchFamily="34" charset="0"/>
              </a:rPr>
              <a:t>/ 300,000 live births </a:t>
            </a:r>
            <a:endParaRPr lang="en-US" sz="4100" dirty="0" smtClean="0">
              <a:latin typeface="Agency FB" panose="020B0503020202020204" pitchFamily="34" charset="0"/>
              <a:cs typeface="Aparajita" panose="020B0604020202020204" pitchFamily="34" charset="0"/>
            </a:endParaRPr>
          </a:p>
          <a:p>
            <a:pPr algn="l" rtl="0">
              <a:lnSpc>
                <a:spcPct val="120000"/>
              </a:lnSpc>
            </a:pPr>
            <a:r>
              <a:rPr lang="en-US" sz="4100" dirty="0" smtClean="0">
                <a:latin typeface="Agency FB" panose="020B0503020202020204" pitchFamily="34" charset="0"/>
                <a:cs typeface="Aparajita" panose="020B0604020202020204" pitchFamily="34" charset="0"/>
              </a:rPr>
              <a:t>commonly </a:t>
            </a:r>
            <a:r>
              <a:rPr lang="en-US" sz="4100" dirty="0">
                <a:latin typeface="Agency FB" panose="020B0503020202020204" pitchFamily="34" charset="0"/>
                <a:cs typeface="Aparajita" panose="020B0604020202020204" pitchFamily="34" charset="0"/>
              </a:rPr>
              <a:t>presents in </a:t>
            </a:r>
            <a:r>
              <a:rPr lang="en-US" sz="4100" dirty="0" smtClean="0">
                <a:latin typeface="Agency FB" panose="020B0503020202020204" pitchFamily="34" charset="0"/>
                <a:cs typeface="Aparajita" panose="020B0604020202020204" pitchFamily="34" charset="0"/>
              </a:rPr>
              <a:t>infancy, which </a:t>
            </a:r>
            <a:r>
              <a:rPr lang="en-US" sz="4100" dirty="0">
                <a:latin typeface="Agency FB" panose="020B0503020202020204" pitchFamily="34" charset="0"/>
                <a:cs typeface="Aparajita" panose="020B0604020202020204" pitchFamily="34" charset="0"/>
              </a:rPr>
              <a:t>if untreated has up to 85% mortality, most deaths occurring before 1 year of age </a:t>
            </a:r>
            <a:endParaRPr lang="en-US" sz="4100" dirty="0" smtClean="0">
              <a:latin typeface="Agency FB" panose="020B0503020202020204" pitchFamily="34" charset="0"/>
              <a:cs typeface="Aparajita" panose="020B0604020202020204" pitchFamily="34" charset="0"/>
            </a:endParaRPr>
          </a:p>
          <a:p>
            <a:pPr algn="l" rtl="0">
              <a:lnSpc>
                <a:spcPct val="120000"/>
              </a:lnSpc>
            </a:pPr>
            <a:r>
              <a:rPr lang="en-US" sz="4100" dirty="0" smtClean="0">
                <a:latin typeface="Agency FB" panose="020B0503020202020204" pitchFamily="34" charset="0"/>
                <a:cs typeface="Aparajita" panose="020B0604020202020204" pitchFamily="34" charset="0"/>
              </a:rPr>
              <a:t>Some </a:t>
            </a:r>
            <a:r>
              <a:rPr lang="en-US" sz="4100" dirty="0">
                <a:latin typeface="Agency FB" panose="020B0503020202020204" pitchFamily="34" charset="0"/>
                <a:cs typeface="Aparajita" panose="020B0604020202020204" pitchFamily="34" charset="0"/>
              </a:rPr>
              <a:t>patients remain asymptomatic likely secondary to an extensive network of collateral vessels between </a:t>
            </a:r>
            <a:r>
              <a:rPr lang="en-US" sz="4100" dirty="0" smtClean="0">
                <a:latin typeface="Agency FB" panose="020B0503020202020204" pitchFamily="34" charset="0"/>
                <a:cs typeface="Aparajita" panose="020B0604020202020204" pitchFamily="34" charset="0"/>
              </a:rPr>
              <a:t>the right </a:t>
            </a:r>
            <a:r>
              <a:rPr lang="en-US" sz="4100" dirty="0">
                <a:latin typeface="Agency FB" panose="020B0503020202020204" pitchFamily="34" charset="0"/>
                <a:cs typeface="Aparajita" panose="020B0604020202020204" pitchFamily="34" charset="0"/>
              </a:rPr>
              <a:t>and left coronary system.</a:t>
            </a:r>
          </a:p>
          <a:p>
            <a:pPr algn="l" rtl="0">
              <a:lnSpc>
                <a:spcPct val="120000"/>
              </a:lnSpc>
            </a:pPr>
            <a:r>
              <a:rPr lang="en-US" sz="4100" dirty="0">
                <a:latin typeface="Agency FB" panose="020B0503020202020204" pitchFamily="34" charset="0"/>
                <a:cs typeface="Aparajita" panose="020B0604020202020204" pitchFamily="34" charset="0"/>
              </a:rPr>
              <a:t>The small minority of patients who survive to adulthood with ALCAPA will ultimately develop symptoms, or present with arrhythmia, syncope or sudden  death</a:t>
            </a:r>
          </a:p>
          <a:p>
            <a:endParaRPr lang="he-IL" dirty="0"/>
          </a:p>
        </p:txBody>
      </p:sp>
      <p:sp>
        <p:nvSpPr>
          <p:cNvPr id="2" name="מלבן 1"/>
          <p:cNvSpPr/>
          <p:nvPr/>
        </p:nvSpPr>
        <p:spPr>
          <a:xfrm>
            <a:off x="-4665" y="533400"/>
            <a:ext cx="8458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ALCAPA</a:t>
            </a:r>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28189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0" y="1447800"/>
            <a:ext cx="8382000" cy="4770120"/>
          </a:xfrm>
        </p:spPr>
        <p:txBody>
          <a:bodyPr>
            <a:noAutofit/>
          </a:bodyPr>
          <a:lstStyle/>
          <a:p>
            <a:pPr algn="ctr" rtl="0">
              <a:lnSpc>
                <a:spcPct val="150000"/>
              </a:lnSpc>
            </a:pPr>
            <a:r>
              <a:rPr lang="en-US" sz="4000" dirty="0">
                <a:latin typeface="Agency FB" panose="020B0503020202020204" pitchFamily="34" charset="0"/>
                <a:cs typeface="Aparajita" pitchFamily="34" charset="0"/>
              </a:rPr>
              <a:t>A comprehensive  literature search was performed for all case reports of ALCAPA  on MEDLINE and PUPMED , all adult cases defined by age 18 years and older </a:t>
            </a:r>
            <a:r>
              <a:rPr lang="en-US" sz="4000" dirty="0" smtClean="0">
                <a:latin typeface="Agency FB" panose="020B0503020202020204" pitchFamily="34" charset="0"/>
                <a:cs typeface="Aparajita" pitchFamily="34" charset="0"/>
              </a:rPr>
              <a:t> </a:t>
            </a:r>
            <a:endParaRPr lang="he-IL" sz="4000" dirty="0">
              <a:latin typeface="Agency FB" panose="020B0503020202020204" pitchFamily="34" charset="0"/>
            </a:endParaRPr>
          </a:p>
        </p:txBody>
      </p:sp>
    </p:spTree>
    <p:extLst>
      <p:ext uri="{BB962C8B-B14F-4D97-AF65-F5344CB8AC3E}">
        <p14:creationId xmlns:p14="http://schemas.microsoft.com/office/powerpoint/2010/main" val="3615935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04800" y="1073020"/>
            <a:ext cx="8496844" cy="5791200"/>
          </a:xfrm>
        </p:spPr>
        <p:txBody>
          <a:bodyPr>
            <a:normAutofit/>
          </a:bodyPr>
          <a:lstStyle/>
          <a:p>
            <a:pPr algn="ctr" rtl="0"/>
            <a:r>
              <a:rPr lang="en-US" sz="3600" dirty="0">
                <a:latin typeface="Agency FB" panose="020B0503020202020204" pitchFamily="34" charset="0"/>
                <a:cs typeface="Andalus" pitchFamily="18" charset="-78"/>
              </a:rPr>
              <a:t>Then he was transported to our forensic medical institute to determine the death cause</a:t>
            </a:r>
          </a:p>
          <a:p>
            <a:pPr algn="l" rtl="0"/>
            <a:endParaRPr lang="he-IL" sz="3600" dirty="0">
              <a:latin typeface="Agency FB" panose="020B0503020202020204" pitchFamily="34" charset="0"/>
            </a:endParaRPr>
          </a:p>
        </p:txBody>
      </p:sp>
      <p:pic>
        <p:nvPicPr>
          <p:cNvPr id="4098" name="Picture 2" descr="C:\Users\shibly\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295" y="2502159"/>
            <a:ext cx="6725661"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7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12" y="-165295"/>
            <a:ext cx="9144000" cy="702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48571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228600" y="0"/>
            <a:ext cx="8915400" cy="2438400"/>
          </a:xfrm>
        </p:spPr>
        <p:txBody>
          <a:bodyPr>
            <a:noAutofit/>
          </a:bodyPr>
          <a:lstStyle/>
          <a:p>
            <a:pPr algn="ctr"/>
            <a:r>
              <a:rPr lang="en-US" sz="3200" dirty="0" smtClean="0">
                <a:solidFill>
                  <a:schemeClr val="tx1"/>
                </a:solidFill>
                <a:latin typeface="Agency FB" panose="020B0503020202020204" pitchFamily="34" charset="0"/>
                <a:cs typeface="Aparajita" pitchFamily="34" charset="0"/>
              </a:rPr>
              <a:t>the results shows : 151 adult cases of ALCAPA , the average reported age 41 years with the oldest being 83 , they differ in the presentation of ALCAPA as follow </a:t>
            </a:r>
            <a:r>
              <a:rPr lang="en-US" sz="2800" dirty="0" smtClean="0">
                <a:solidFill>
                  <a:schemeClr val="tx1"/>
                </a:solidFill>
                <a:latin typeface="Agency FB" panose="020B0503020202020204" pitchFamily="34" charset="0"/>
              </a:rPr>
              <a:t>:</a:t>
            </a:r>
            <a:endParaRPr lang="he-IL" sz="2800" dirty="0">
              <a:solidFill>
                <a:schemeClr val="tx1"/>
              </a:solidFill>
              <a:latin typeface="Agency FB" panose="020B0503020202020204" pitchFamily="34" charset="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598848300"/>
              </p:ext>
            </p:extLst>
          </p:nvPr>
        </p:nvGraphicFramePr>
        <p:xfrm>
          <a:off x="381000" y="2409825"/>
          <a:ext cx="8763000" cy="441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0786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52645"/>
            <a:ext cx="8802329" cy="6019800"/>
          </a:xfrm>
        </p:spPr>
        <p:txBody>
          <a:bodyPr>
            <a:normAutofit/>
          </a:bodyPr>
          <a:lstStyle/>
          <a:p>
            <a:pPr marL="0" indent="0" algn="l" rtl="0">
              <a:buNone/>
            </a:pPr>
            <a:endParaRPr lang="en-US" dirty="0" smtClean="0"/>
          </a:p>
          <a:p>
            <a:pPr algn="l" rtl="0">
              <a:lnSpc>
                <a:spcPct val="170000"/>
              </a:lnSpc>
            </a:pPr>
            <a:r>
              <a:rPr lang="en-US" sz="3600" dirty="0" smtClean="0">
                <a:latin typeface="Agency FB" panose="020B0503020202020204" pitchFamily="34" charset="0"/>
                <a:cs typeface="Andalus" pitchFamily="18" charset="-78"/>
              </a:rPr>
              <a:t>Before birth both systemic and pulmonary pressures are equal and there is no anterograde flow in the LCA </a:t>
            </a:r>
            <a:r>
              <a:rPr lang="en-US" sz="3600" dirty="0" smtClean="0">
                <a:latin typeface="Agency FB" panose="020B0503020202020204" pitchFamily="34" charset="0"/>
                <a:cs typeface="Andalus" pitchFamily="18" charset="-78"/>
              </a:rPr>
              <a:t>&amp; RCA</a:t>
            </a:r>
            <a:endParaRPr lang="en-US" sz="3600" dirty="0" smtClean="0">
              <a:latin typeface="Agency FB" panose="020B0503020202020204" pitchFamily="34" charset="0"/>
              <a:cs typeface="Andalus" pitchFamily="18" charset="-78"/>
            </a:endParaRPr>
          </a:p>
          <a:p>
            <a:pPr algn="l" rtl="0">
              <a:lnSpc>
                <a:spcPct val="170000"/>
              </a:lnSpc>
            </a:pPr>
            <a:r>
              <a:rPr lang="en-US" sz="3600" dirty="0" smtClean="0">
                <a:latin typeface="Agency FB" panose="020B0503020202020204" pitchFamily="34" charset="0"/>
                <a:cs typeface="Andalus" pitchFamily="18" charset="-78"/>
              </a:rPr>
              <a:t>However in the neonatal period the pulmonary vascular pressure decreases and the ductus arteriosus closes so the blood will flow into LCA  </a:t>
            </a:r>
            <a:endParaRPr lang="en-US" sz="3600" dirty="0">
              <a:latin typeface="Agency FB" panose="020B0503020202020204" pitchFamily="34" charset="0"/>
              <a:cs typeface="Andalus" pitchFamily="18" charset="-78"/>
            </a:endParaRPr>
          </a:p>
        </p:txBody>
      </p:sp>
      <p:sp>
        <p:nvSpPr>
          <p:cNvPr id="6" name="מלבן 5"/>
          <p:cNvSpPr/>
          <p:nvPr/>
        </p:nvSpPr>
        <p:spPr>
          <a:xfrm>
            <a:off x="2072447" y="798702"/>
            <a:ext cx="424911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Pathophysiology</a:t>
            </a:r>
            <a:endParaRPr lang="he-IL"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223266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81000" y="1676400"/>
            <a:ext cx="8229600" cy="4389120"/>
          </a:xfrm>
        </p:spPr>
        <p:txBody>
          <a:bodyPr>
            <a:normAutofit/>
          </a:bodyPr>
          <a:lstStyle/>
          <a:p>
            <a:pPr algn="l" rtl="0"/>
            <a:r>
              <a:rPr lang="en-US" sz="3600" dirty="0">
                <a:latin typeface="Agency FB" panose="020B0503020202020204" pitchFamily="34" charset="0"/>
              </a:rPr>
              <a:t>At this point the development of collaterals between the RCA and LCA will determine  the occurrence and extent of myocardial </a:t>
            </a:r>
            <a:r>
              <a:rPr lang="en-US" sz="3600" dirty="0" smtClean="0">
                <a:latin typeface="Agency FB" panose="020B0503020202020204" pitchFamily="34" charset="0"/>
              </a:rPr>
              <a:t>ischemia</a:t>
            </a:r>
          </a:p>
          <a:p>
            <a:pPr marL="0" indent="0" algn="l" rtl="0">
              <a:buNone/>
            </a:pPr>
            <a:endParaRPr lang="en-US" sz="3600" dirty="0">
              <a:latin typeface="Agency FB" panose="020B0503020202020204" pitchFamily="34" charset="0"/>
            </a:endParaRPr>
          </a:p>
          <a:p>
            <a:pPr algn="l" rtl="0"/>
            <a:r>
              <a:rPr lang="en-US" sz="3600" dirty="0">
                <a:latin typeface="Agency FB" panose="020B0503020202020204" pitchFamily="34" charset="0"/>
              </a:rPr>
              <a:t>Patients with poor developed collaterals will become symptomatic during the first year of life (infantile type)</a:t>
            </a:r>
          </a:p>
          <a:p>
            <a:pPr algn="l" rtl="0"/>
            <a:endParaRPr lang="he-IL" sz="4000" dirty="0">
              <a:latin typeface="Agency FB" panose="020B0503020202020204" pitchFamily="34" charset="0"/>
            </a:endParaRPr>
          </a:p>
        </p:txBody>
      </p:sp>
    </p:spTree>
    <p:extLst>
      <p:ext uri="{BB962C8B-B14F-4D97-AF65-F5344CB8AC3E}">
        <p14:creationId xmlns:p14="http://schemas.microsoft.com/office/powerpoint/2010/main" val="1637945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8839200" cy="5943600"/>
          </a:xfrm>
        </p:spPr>
        <p:txBody>
          <a:bodyPr>
            <a:normAutofit fontScale="92500" lnSpcReduction="20000"/>
          </a:bodyPr>
          <a:lstStyle/>
          <a:p>
            <a:pPr marL="365760" lvl="1" indent="0" algn="l" rtl="0">
              <a:lnSpc>
                <a:spcPct val="150000"/>
              </a:lnSpc>
              <a:buNone/>
            </a:pPr>
            <a:endParaRPr lang="en-US" sz="2800" dirty="0" smtClean="0">
              <a:latin typeface="Agency FB" panose="020B0503020202020204" pitchFamily="34" charset="0"/>
              <a:cs typeface="Andalus" pitchFamily="18" charset="-78"/>
            </a:endParaRPr>
          </a:p>
          <a:p>
            <a:pPr marL="365760" lvl="1" indent="0" algn="l" rtl="0">
              <a:lnSpc>
                <a:spcPct val="150000"/>
              </a:lnSpc>
              <a:buNone/>
            </a:pPr>
            <a:r>
              <a:rPr lang="en-US" sz="3200" dirty="0" smtClean="0">
                <a:latin typeface="Agency FB" panose="020B0503020202020204" pitchFamily="34" charset="0"/>
                <a:cs typeface="Andalus" pitchFamily="18" charset="-78"/>
              </a:rPr>
              <a:t>Those </a:t>
            </a:r>
            <a:r>
              <a:rPr lang="en-US" sz="3200" dirty="0" smtClean="0">
                <a:latin typeface="Agency FB" panose="020B0503020202020204" pitchFamily="34" charset="0"/>
                <a:cs typeface="Andalus" pitchFamily="18" charset="-78"/>
              </a:rPr>
              <a:t>with well-developed collateral circulation (adult type)</a:t>
            </a:r>
          </a:p>
          <a:p>
            <a:pPr marL="365760" lvl="1" indent="0" algn="l" rtl="0">
              <a:lnSpc>
                <a:spcPct val="150000"/>
              </a:lnSpc>
              <a:buNone/>
            </a:pPr>
            <a:r>
              <a:rPr lang="en-US" sz="3200" dirty="0" smtClean="0">
                <a:latin typeface="Agency FB" panose="020B0503020202020204" pitchFamily="34" charset="0"/>
                <a:cs typeface="Andalus" pitchFamily="18" charset="-78"/>
              </a:rPr>
              <a:t>may remain asymptomatic until </a:t>
            </a:r>
            <a:r>
              <a:rPr lang="en-US" sz="3200" dirty="0" smtClean="0">
                <a:latin typeface="Agency FB" panose="020B0503020202020204" pitchFamily="34" charset="0"/>
                <a:cs typeface="Andalus" pitchFamily="18" charset="-78"/>
              </a:rPr>
              <a:t>adulthood</a:t>
            </a:r>
          </a:p>
          <a:p>
            <a:pPr marL="365760" lvl="1" indent="0" algn="l" rtl="0">
              <a:lnSpc>
                <a:spcPct val="150000"/>
              </a:lnSpc>
              <a:buNone/>
            </a:pPr>
            <a:endParaRPr lang="en-US" sz="3200" dirty="0">
              <a:latin typeface="Agency FB" panose="020B0503020202020204" pitchFamily="34" charset="0"/>
              <a:cs typeface="Andalus" pitchFamily="18" charset="-78"/>
            </a:endParaRPr>
          </a:p>
          <a:p>
            <a:pPr marL="365760" lvl="1" indent="0" algn="l" rtl="0">
              <a:lnSpc>
                <a:spcPct val="150000"/>
              </a:lnSpc>
              <a:buNone/>
            </a:pPr>
            <a:r>
              <a:rPr lang="en-US" sz="3200" dirty="0" smtClean="0">
                <a:latin typeface="Agency FB" panose="020B0503020202020204" pitchFamily="34" charset="0"/>
                <a:cs typeface="Andalus" pitchFamily="18" charset="-78"/>
              </a:rPr>
              <a:t>However even those patients will become symptomatic as the flow in the LCA reversed into the pulmonary artery this lead to shunting of blood from RCA to LCA then to PA , at this stage the patients show symptoms of angina , palpitation, ventricular arrhythmia and sudden death</a:t>
            </a:r>
            <a:endParaRPr lang="en-US" sz="3200" dirty="0">
              <a:latin typeface="Agency FB" panose="020B0503020202020204" pitchFamily="34" charset="0"/>
              <a:cs typeface="Andalus" pitchFamily="18"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ibly\Desktop\cardio backgroun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p:cNvSpPr/>
          <p:nvPr/>
        </p:nvSpPr>
        <p:spPr>
          <a:xfrm>
            <a:off x="105378" y="1752600"/>
            <a:ext cx="8961236"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Diagnosis &amp; Management</a:t>
            </a:r>
            <a:endParaRPr lang="he-IL" sz="5400" b="1" cap="none"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04070" y="1550236"/>
            <a:ext cx="8153400" cy="5029200"/>
          </a:xfrm>
        </p:spPr>
        <p:txBody>
          <a:bodyPr>
            <a:normAutofit fontScale="85000" lnSpcReduction="10000"/>
          </a:bodyPr>
          <a:lstStyle/>
          <a:p>
            <a:pPr algn="l" rtl="0">
              <a:lnSpc>
                <a:spcPct val="150000"/>
              </a:lnSpc>
            </a:pPr>
            <a:r>
              <a:rPr lang="en-US" sz="3500" dirty="0">
                <a:latin typeface="Agency FB" panose="020B0503020202020204" pitchFamily="34" charset="0"/>
                <a:cs typeface="Andalus" pitchFamily="18" charset="-78"/>
              </a:rPr>
              <a:t>At the time of presentation : some present with  symptoms of angina ,dyspnea, palpitation or </a:t>
            </a:r>
            <a:r>
              <a:rPr lang="en-US" sz="3500" dirty="0" smtClean="0">
                <a:latin typeface="Agency FB" panose="020B0503020202020204" pitchFamily="34" charset="0"/>
                <a:cs typeface="Andalus" pitchFamily="18" charset="-78"/>
              </a:rPr>
              <a:t>fatigue</a:t>
            </a:r>
          </a:p>
          <a:p>
            <a:pPr algn="l" rtl="0">
              <a:lnSpc>
                <a:spcPct val="150000"/>
              </a:lnSpc>
            </a:pPr>
            <a:r>
              <a:rPr lang="en-US" sz="3500" dirty="0" smtClean="0">
                <a:latin typeface="Agency FB" panose="020B0503020202020204" pitchFamily="34" charset="0"/>
                <a:cs typeface="Andalus" pitchFamily="18" charset="-78"/>
              </a:rPr>
              <a:t> Other </a:t>
            </a:r>
            <a:r>
              <a:rPr lang="en-US" sz="3500" dirty="0">
                <a:latin typeface="Agency FB" panose="020B0503020202020204" pitchFamily="34" charset="0"/>
                <a:cs typeface="Andalus" pitchFamily="18" charset="-78"/>
              </a:rPr>
              <a:t>present with ventricular arrhythmia, syncope, or sudden death A minority </a:t>
            </a:r>
            <a:r>
              <a:rPr lang="en-US" sz="3500" dirty="0" smtClean="0">
                <a:latin typeface="Agency FB" panose="020B0503020202020204" pitchFamily="34" charset="0"/>
                <a:cs typeface="Andalus" pitchFamily="18" charset="-78"/>
              </a:rPr>
              <a:t>asymptomatic on </a:t>
            </a:r>
            <a:r>
              <a:rPr lang="en-US" sz="3500" dirty="0">
                <a:latin typeface="Agency FB" panose="020B0503020202020204" pitchFamily="34" charset="0"/>
                <a:cs typeface="Andalus" pitchFamily="18" charset="-78"/>
              </a:rPr>
              <a:t>physical examination :Most  patients had  murmur some demonstrated a continuous or ‘‘to-and-fro’’ murmur predominantly localized to the left sternal border or apical </a:t>
            </a:r>
            <a:r>
              <a:rPr lang="en-US" sz="3500" dirty="0" smtClean="0">
                <a:latin typeface="Agency FB" panose="020B0503020202020204" pitchFamily="34" charset="0"/>
                <a:cs typeface="Andalus" pitchFamily="18" charset="-78"/>
              </a:rPr>
              <a:t>region</a:t>
            </a:r>
          </a:p>
          <a:p>
            <a:pPr algn="l" rtl="0"/>
            <a:endParaRPr lang="he-IL" dirty="0"/>
          </a:p>
        </p:txBody>
      </p:sp>
      <p:sp>
        <p:nvSpPr>
          <p:cNvPr id="5" name="מלבן 4"/>
          <p:cNvSpPr/>
          <p:nvPr/>
        </p:nvSpPr>
        <p:spPr>
          <a:xfrm>
            <a:off x="2667000" y="626906"/>
            <a:ext cx="342754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Diagnosis</a:t>
            </a:r>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666360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64834" y="2121159"/>
            <a:ext cx="8229600" cy="4724400"/>
          </a:xfrm>
        </p:spPr>
        <p:txBody>
          <a:bodyPr>
            <a:noAutofit/>
          </a:bodyPr>
          <a:lstStyle/>
          <a:p>
            <a:pPr algn="l" rtl="0">
              <a:lnSpc>
                <a:spcPct val="150000"/>
              </a:lnSpc>
            </a:pPr>
            <a:r>
              <a:rPr lang="en-US" sz="4000" dirty="0">
                <a:latin typeface="Agency FB" panose="020B0503020202020204" pitchFamily="34" charset="0"/>
              </a:rPr>
              <a:t>ECG frequently demonstrated infarct patterns with </a:t>
            </a:r>
            <a:r>
              <a:rPr lang="en-US" sz="4000" dirty="0" smtClean="0">
                <a:latin typeface="Agency FB" panose="020B0503020202020204" pitchFamily="34" charset="0"/>
              </a:rPr>
              <a:t>Q-waves </a:t>
            </a:r>
            <a:r>
              <a:rPr lang="en-US" sz="4000" dirty="0" smtClean="0">
                <a:latin typeface="Agency FB" panose="020B0503020202020204" pitchFamily="34" charset="0"/>
              </a:rPr>
              <a:t>; Left </a:t>
            </a:r>
            <a:r>
              <a:rPr lang="en-US" sz="4000" dirty="0">
                <a:latin typeface="Agency FB" panose="020B0503020202020204" pitchFamily="34" charset="0"/>
              </a:rPr>
              <a:t>ventricular hypertrophy was </a:t>
            </a:r>
            <a:r>
              <a:rPr lang="en-US" sz="4000" dirty="0" smtClean="0">
                <a:latin typeface="Agency FB" panose="020B0503020202020204" pitchFamily="34" charset="0"/>
              </a:rPr>
              <a:t>noted and </a:t>
            </a:r>
            <a:r>
              <a:rPr lang="en-US" sz="4000" dirty="0">
                <a:latin typeface="Agency FB" panose="020B0503020202020204" pitchFamily="34" charset="0"/>
              </a:rPr>
              <a:t>left axis deviation. </a:t>
            </a:r>
            <a:endParaRPr lang="en-US" sz="4000" dirty="0" smtClean="0">
              <a:latin typeface="Agency FB" panose="020B0503020202020204" pitchFamily="34" charset="0"/>
            </a:endParaRPr>
          </a:p>
          <a:p>
            <a:pPr algn="l" rtl="0">
              <a:lnSpc>
                <a:spcPct val="150000"/>
              </a:lnSpc>
            </a:pPr>
            <a:r>
              <a:rPr lang="en-US" sz="4000" dirty="0" smtClean="0">
                <a:latin typeface="Agency FB" panose="020B0503020202020204" pitchFamily="34" charset="0"/>
              </a:rPr>
              <a:t>Some </a:t>
            </a:r>
            <a:r>
              <a:rPr lang="en-US" sz="4000" dirty="0" smtClean="0">
                <a:latin typeface="Agency FB" panose="020B0503020202020204" pitchFamily="34" charset="0"/>
              </a:rPr>
              <a:t>show </a:t>
            </a:r>
            <a:r>
              <a:rPr lang="en-US" sz="4000" dirty="0">
                <a:latin typeface="Agency FB" panose="020B0503020202020204" pitchFamily="34" charset="0"/>
              </a:rPr>
              <a:t>normal ECG</a:t>
            </a:r>
            <a:r>
              <a:rPr lang="en-US" sz="4000" dirty="0" smtClean="0">
                <a:latin typeface="Agency FB" panose="020B0503020202020204" pitchFamily="34" charset="0"/>
              </a:rPr>
              <a:t>.</a:t>
            </a:r>
          </a:p>
          <a:p>
            <a:pPr algn="l" rtl="0">
              <a:lnSpc>
                <a:spcPct val="150000"/>
              </a:lnSpc>
            </a:pPr>
            <a:endParaRPr lang="he-IL" sz="2800" dirty="0">
              <a:latin typeface="Agency FB" panose="020B0503020202020204" pitchFamily="34" charset="0"/>
            </a:endParaRPr>
          </a:p>
        </p:txBody>
      </p:sp>
      <p:sp>
        <p:nvSpPr>
          <p:cNvPr id="4" name="מלבן 3"/>
          <p:cNvSpPr/>
          <p:nvPr/>
        </p:nvSpPr>
        <p:spPr>
          <a:xfrm>
            <a:off x="4479634" y="2967335"/>
            <a:ext cx="1847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מלבן 4"/>
          <p:cNvSpPr/>
          <p:nvPr/>
        </p:nvSpPr>
        <p:spPr>
          <a:xfrm>
            <a:off x="1828799" y="533400"/>
            <a:ext cx="48334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Investigations</a:t>
            </a:r>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2906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0" y="1371600"/>
            <a:ext cx="9372600" cy="4389120"/>
          </a:xfrm>
        </p:spPr>
        <p:txBody>
          <a:bodyPr>
            <a:normAutofit/>
          </a:bodyPr>
          <a:lstStyle/>
          <a:p>
            <a:pPr algn="l" rtl="0"/>
            <a:r>
              <a:rPr lang="en-US" sz="4000" dirty="0">
                <a:latin typeface="Agency FB" panose="020B0503020202020204" pitchFamily="34" charset="0"/>
              </a:rPr>
              <a:t>diagnostic criteria for ALCAPA using echocardiography. </a:t>
            </a:r>
          </a:p>
          <a:p>
            <a:pPr algn="l" rtl="0"/>
            <a:r>
              <a:rPr lang="en-US" sz="4000" dirty="0">
                <a:latin typeface="Agency FB" panose="020B0503020202020204" pitchFamily="34" charset="0"/>
              </a:rPr>
              <a:t>This includes : </a:t>
            </a:r>
          </a:p>
          <a:p>
            <a:pPr algn="l" rtl="0"/>
            <a:r>
              <a:rPr lang="en-US" sz="4000" dirty="0">
                <a:latin typeface="Agency FB" panose="020B0503020202020204" pitchFamily="34" charset="0"/>
              </a:rPr>
              <a:t>:1- identification of a dilated RCA</a:t>
            </a:r>
          </a:p>
          <a:p>
            <a:pPr algn="l" rtl="0"/>
            <a:r>
              <a:rPr lang="en-US" sz="4000" dirty="0">
                <a:latin typeface="Agency FB" panose="020B0503020202020204" pitchFamily="34" charset="0"/>
              </a:rPr>
              <a:t>2- retrograde Doppler flow from the LCA to PA</a:t>
            </a:r>
          </a:p>
          <a:p>
            <a:pPr algn="l" rtl="0"/>
            <a:r>
              <a:rPr lang="en-US" sz="4000" dirty="0">
                <a:latin typeface="Agency FB" panose="020B0503020202020204" pitchFamily="34" charset="0"/>
              </a:rPr>
              <a:t>3-prominent septal flow from collateralization</a:t>
            </a:r>
          </a:p>
          <a:p>
            <a:pPr algn="l" rtl="0"/>
            <a:endParaRPr lang="he-IL" sz="4000" dirty="0">
              <a:latin typeface="Agency FB" panose="020B0503020202020204" pitchFamily="34" charset="0"/>
            </a:endParaRPr>
          </a:p>
        </p:txBody>
      </p:sp>
    </p:spTree>
    <p:extLst>
      <p:ext uri="{BB962C8B-B14F-4D97-AF65-F5344CB8AC3E}">
        <p14:creationId xmlns:p14="http://schemas.microsoft.com/office/powerpoint/2010/main" val="30063418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81000" y="914400"/>
            <a:ext cx="8458200" cy="5562600"/>
          </a:xfrm>
        </p:spPr>
        <p:txBody>
          <a:bodyPr>
            <a:noAutofit/>
          </a:bodyPr>
          <a:lstStyle/>
          <a:p>
            <a:pPr algn="l" rtl="0">
              <a:lnSpc>
                <a:spcPct val="150000"/>
              </a:lnSpc>
            </a:pPr>
            <a:r>
              <a:rPr lang="en-US" sz="3200" dirty="0">
                <a:latin typeface="Agency FB" panose="020B0503020202020204" pitchFamily="34" charset="0"/>
              </a:rPr>
              <a:t>CT and MRI findings of ALCAPA in adults include</a:t>
            </a:r>
            <a:r>
              <a:rPr lang="en-US" sz="3200" dirty="0" smtClean="0">
                <a:latin typeface="Agency FB" panose="020B0503020202020204" pitchFamily="34" charset="0"/>
              </a:rPr>
              <a:t>:</a:t>
            </a:r>
          </a:p>
          <a:p>
            <a:pPr algn="l" rtl="0">
              <a:lnSpc>
                <a:spcPct val="150000"/>
              </a:lnSpc>
            </a:pPr>
            <a:r>
              <a:rPr lang="en-US" sz="3200" dirty="0" smtClean="0">
                <a:latin typeface="Agency FB" panose="020B0503020202020204" pitchFamily="34" charset="0"/>
              </a:rPr>
              <a:t>1</a:t>
            </a:r>
            <a:r>
              <a:rPr lang="en-US" sz="3200" dirty="0">
                <a:latin typeface="Agency FB" panose="020B0503020202020204" pitchFamily="34" charset="0"/>
              </a:rPr>
              <a:t>. direct visualization of the origin of the LCA from the posterior aspect of the </a:t>
            </a:r>
            <a:r>
              <a:rPr lang="en-US" sz="3200" dirty="0" smtClean="0">
                <a:latin typeface="Agency FB" panose="020B0503020202020204" pitchFamily="34" charset="0"/>
              </a:rPr>
              <a:t>PA</a:t>
            </a:r>
          </a:p>
          <a:p>
            <a:pPr algn="l" rtl="0">
              <a:lnSpc>
                <a:spcPct val="150000"/>
              </a:lnSpc>
            </a:pPr>
            <a:r>
              <a:rPr lang="en-US" sz="3200" dirty="0" smtClean="0">
                <a:latin typeface="Agency FB" panose="020B0503020202020204" pitchFamily="34" charset="0"/>
              </a:rPr>
              <a:t>2</a:t>
            </a:r>
            <a:r>
              <a:rPr lang="en-US" sz="3200" dirty="0">
                <a:latin typeface="Agency FB" panose="020B0503020202020204" pitchFamily="34" charset="0"/>
              </a:rPr>
              <a:t>. dilated and tortuous </a:t>
            </a:r>
            <a:r>
              <a:rPr lang="en-US" sz="3200" dirty="0" smtClean="0">
                <a:latin typeface="Agency FB" panose="020B0503020202020204" pitchFamily="34" charset="0"/>
              </a:rPr>
              <a:t>RCA</a:t>
            </a:r>
          </a:p>
          <a:p>
            <a:pPr algn="l" rtl="0">
              <a:lnSpc>
                <a:spcPct val="150000"/>
              </a:lnSpc>
            </a:pPr>
            <a:r>
              <a:rPr lang="en-US" sz="3200" dirty="0" smtClean="0">
                <a:latin typeface="Agency FB" panose="020B0503020202020204" pitchFamily="34" charset="0"/>
              </a:rPr>
              <a:t>3</a:t>
            </a:r>
            <a:r>
              <a:rPr lang="en-US" sz="3200" dirty="0">
                <a:latin typeface="Agency FB" panose="020B0503020202020204" pitchFamily="34" charset="0"/>
              </a:rPr>
              <a:t>. visualization of dilated intercoronary collateral arteries along the external surface of the heart or within the interventricular septum. </a:t>
            </a:r>
            <a:endParaRPr lang="en-US" sz="3200" dirty="0" smtClean="0">
              <a:latin typeface="Agency FB" panose="020B0503020202020204" pitchFamily="34" charset="0"/>
            </a:endParaRPr>
          </a:p>
        </p:txBody>
      </p:sp>
    </p:spTree>
    <p:extLst>
      <p:ext uri="{BB962C8B-B14F-4D97-AF65-F5344CB8AC3E}">
        <p14:creationId xmlns:p14="http://schemas.microsoft.com/office/powerpoint/2010/main" val="602361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0" y="1219200"/>
            <a:ext cx="9144000" cy="5638800"/>
          </a:xfrm>
        </p:spPr>
        <p:txBody>
          <a:bodyPr>
            <a:noAutofit/>
          </a:bodyPr>
          <a:lstStyle/>
          <a:p>
            <a:pPr algn="l" rtl="0">
              <a:lnSpc>
                <a:spcPct val="150000"/>
              </a:lnSpc>
            </a:pPr>
            <a:r>
              <a:rPr lang="en-US" sz="3600" dirty="0" smtClean="0">
                <a:latin typeface="Agency FB" panose="020B0503020202020204" pitchFamily="34" charset="0"/>
                <a:cs typeface="Andalus" pitchFamily="18" charset="-78"/>
              </a:rPr>
              <a:t> O.H</a:t>
            </a:r>
            <a:r>
              <a:rPr lang="en-US" sz="3600" dirty="0">
                <a:latin typeface="Agency FB" panose="020B0503020202020204" pitchFamily="34" charset="0"/>
                <a:cs typeface="Andalus" pitchFamily="18" charset="-78"/>
              </a:rPr>
              <a:t>. history dates back to his infancy </a:t>
            </a:r>
            <a:r>
              <a:rPr lang="en-US" sz="3600" dirty="0" smtClean="0">
                <a:latin typeface="Agency FB" panose="020B0503020202020204" pitchFamily="34" charset="0"/>
                <a:cs typeface="Andalus" pitchFamily="18" charset="-78"/>
              </a:rPr>
              <a:t>period when </a:t>
            </a:r>
            <a:r>
              <a:rPr lang="en-US" sz="3600" dirty="0">
                <a:latin typeface="Agency FB" panose="020B0503020202020204" pitchFamily="34" charset="0"/>
                <a:cs typeface="Andalus" pitchFamily="18" charset="-78"/>
              </a:rPr>
              <a:t>he had an episode of cyanosis and dyspnea at the age </a:t>
            </a:r>
            <a:r>
              <a:rPr lang="en-US" sz="3600" dirty="0" smtClean="0">
                <a:latin typeface="Agency FB" panose="020B0503020202020204" pitchFamily="34" charset="0"/>
                <a:cs typeface="Andalus" pitchFamily="18" charset="-78"/>
              </a:rPr>
              <a:t>of  </a:t>
            </a:r>
            <a:r>
              <a:rPr lang="en-US" sz="3600" dirty="0">
                <a:latin typeface="Agency FB" panose="020B0503020202020204" pitchFamily="34" charset="0"/>
                <a:cs typeface="Andalus" pitchFamily="18" charset="-78"/>
              </a:rPr>
              <a:t>7 months </a:t>
            </a:r>
            <a:r>
              <a:rPr lang="en-US" sz="3600" dirty="0" smtClean="0">
                <a:latin typeface="Agency FB" panose="020B0503020202020204" pitchFamily="34" charset="0"/>
                <a:cs typeface="Andalus" pitchFamily="18" charset="-78"/>
              </a:rPr>
              <a:t>since </a:t>
            </a:r>
            <a:r>
              <a:rPr lang="en-US" sz="3600" dirty="0">
                <a:latin typeface="Agency FB" panose="020B0503020202020204" pitchFamily="34" charset="0"/>
                <a:cs typeface="Andalus" pitchFamily="18" charset="-78"/>
              </a:rPr>
              <a:t>that time he was misdiagnosed with </a:t>
            </a:r>
            <a:r>
              <a:rPr lang="en-US" sz="3600" dirty="0" smtClean="0">
                <a:latin typeface="Agency FB" panose="020B0503020202020204" pitchFamily="34" charset="0"/>
                <a:cs typeface="Andalus" pitchFamily="18" charset="-78"/>
              </a:rPr>
              <a:t>unspecified </a:t>
            </a:r>
            <a:r>
              <a:rPr lang="en-US" sz="3600" dirty="0">
                <a:latin typeface="Agency FB" panose="020B0503020202020204" pitchFamily="34" charset="0"/>
                <a:cs typeface="Andalus" pitchFamily="18" charset="-78"/>
              </a:rPr>
              <a:t>cardiomyopathy and </a:t>
            </a:r>
            <a:r>
              <a:rPr lang="en-US" sz="3600" dirty="0" smtClean="0">
                <a:latin typeface="Agency FB" panose="020B0503020202020204" pitchFamily="34" charset="0"/>
                <a:cs typeface="Andalus" pitchFamily="18" charset="-78"/>
              </a:rPr>
              <a:t>medical </a:t>
            </a:r>
            <a:r>
              <a:rPr lang="en-US" sz="3600" dirty="0">
                <a:latin typeface="Agency FB" panose="020B0503020202020204" pitchFamily="34" charset="0"/>
                <a:cs typeface="Andalus" pitchFamily="18" charset="-78"/>
              </a:rPr>
              <a:t>treatment was prescribed for him with </a:t>
            </a:r>
            <a:r>
              <a:rPr lang="en-US" sz="3600" dirty="0" smtClean="0">
                <a:latin typeface="Agency FB" panose="020B0503020202020204" pitchFamily="34" charset="0"/>
                <a:cs typeface="Andalus" pitchFamily="18" charset="-78"/>
              </a:rPr>
              <a:t>echocardiography </a:t>
            </a:r>
            <a:r>
              <a:rPr lang="en-US" sz="3600" dirty="0">
                <a:latin typeface="Agency FB" panose="020B0503020202020204" pitchFamily="34" charset="0"/>
                <a:cs typeface="Andalus" pitchFamily="18" charset="-78"/>
              </a:rPr>
              <a:t>follow up </a:t>
            </a:r>
            <a:r>
              <a:rPr lang="en-US" sz="3600" dirty="0" smtClean="0">
                <a:latin typeface="Agency FB" panose="020B0503020202020204" pitchFamily="34" charset="0"/>
                <a:cs typeface="Andalus" pitchFamily="18" charset="-78"/>
              </a:rPr>
              <a:t>.</a:t>
            </a:r>
          </a:p>
          <a:p>
            <a:pPr algn="l" rtl="0"/>
            <a:endParaRPr lang="en-US" sz="3600" dirty="0" smtClean="0">
              <a:latin typeface="Agency FB" panose="020B0503020202020204" pitchFamily="34" charset="0"/>
              <a:cs typeface="Andalus" pitchFamily="18" charset="-78"/>
            </a:endParaRPr>
          </a:p>
        </p:txBody>
      </p:sp>
    </p:spTree>
    <p:extLst>
      <p:ext uri="{BB962C8B-B14F-4D97-AF65-F5344CB8AC3E}">
        <p14:creationId xmlns:p14="http://schemas.microsoft.com/office/powerpoint/2010/main" val="5110104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11967" y="1828800"/>
            <a:ext cx="8991600" cy="4389120"/>
          </a:xfrm>
        </p:spPr>
        <p:txBody>
          <a:bodyPr>
            <a:normAutofit/>
          </a:bodyPr>
          <a:lstStyle/>
          <a:p>
            <a:pPr algn="l" rtl="0"/>
            <a:r>
              <a:rPr lang="en-US" sz="4000" dirty="0">
                <a:latin typeface="Agency FB" panose="020B0503020202020204" pitchFamily="34" charset="0"/>
              </a:rPr>
              <a:t>MRI has the additional advantage of demonstrating communication and flow from the LCA into the </a:t>
            </a:r>
            <a:r>
              <a:rPr lang="en-US" sz="4000" dirty="0" smtClean="0">
                <a:latin typeface="Agency FB" panose="020B0503020202020204" pitchFamily="34" charset="0"/>
              </a:rPr>
              <a:t>PA, also it is </a:t>
            </a:r>
            <a:r>
              <a:rPr lang="en-US" sz="4000" dirty="0">
                <a:latin typeface="Agency FB" panose="020B0503020202020204" pitchFamily="34" charset="0"/>
              </a:rPr>
              <a:t>useful in assessing mitral valvular </a:t>
            </a:r>
            <a:r>
              <a:rPr lang="en-US" sz="4000" dirty="0" smtClean="0">
                <a:latin typeface="Agency FB" panose="020B0503020202020204" pitchFamily="34" charset="0"/>
              </a:rPr>
              <a:t>function</a:t>
            </a:r>
          </a:p>
        </p:txBody>
      </p:sp>
    </p:spTree>
    <p:extLst>
      <p:ext uri="{BB962C8B-B14F-4D97-AF65-F5344CB8AC3E}">
        <p14:creationId xmlns:p14="http://schemas.microsoft.com/office/powerpoint/2010/main" val="37663785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91600" cy="1524000"/>
          </a:xfrm>
        </p:spPr>
        <p:txBody>
          <a:bodyPr>
            <a:noAutofit/>
          </a:bodyPr>
          <a:lstStyle/>
          <a:p>
            <a:pPr algn="ctr"/>
            <a:r>
              <a:rPr lang="en-US" sz="3200" dirty="0" smtClean="0">
                <a:latin typeface="Agency FB" panose="020B0503020202020204" pitchFamily="34" charset="0"/>
                <a:cs typeface="Andalus" pitchFamily="18" charset="-78"/>
              </a:rPr>
              <a:t>The availability of newer diagnostic modalities correlates with increased incidence of diagnosed ALCAPA </a:t>
            </a:r>
            <a:endParaRPr lang="en-US" sz="3200" dirty="0">
              <a:latin typeface="Agency FB" panose="020B0503020202020204" pitchFamily="34" charset="0"/>
              <a:cs typeface="Andalus" pitchFamily="18" charset="-78"/>
            </a:endParaRPr>
          </a:p>
        </p:txBody>
      </p:sp>
      <p:pic>
        <p:nvPicPr>
          <p:cNvPr id="4" name="Content Placeholder 3"/>
          <p:cNvPicPr>
            <a:picLocks noGrp="1"/>
          </p:cNvPicPr>
          <p:nvPr>
            <p:ph idx="1"/>
          </p:nvPr>
        </p:nvPicPr>
        <p:blipFill>
          <a:blip r:embed="rId2"/>
          <a:stretch>
            <a:fillRect/>
          </a:stretch>
        </p:blipFill>
        <p:spPr>
          <a:xfrm>
            <a:off x="762000" y="2497592"/>
            <a:ext cx="7120091" cy="4389437"/>
          </a:xfrm>
          <a:prstGeom prst="rect">
            <a:avLst/>
          </a:prstGeom>
        </p:spPr>
      </p:pic>
    </p:spTree>
    <p:extLst>
      <p:ext uri="{BB962C8B-B14F-4D97-AF65-F5344CB8AC3E}">
        <p14:creationId xmlns:p14="http://schemas.microsoft.com/office/powerpoint/2010/main" val="752979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03550" y="2133600"/>
            <a:ext cx="8305800" cy="5303520"/>
          </a:xfrm>
        </p:spPr>
        <p:txBody>
          <a:bodyPr>
            <a:normAutofit/>
          </a:bodyPr>
          <a:lstStyle/>
          <a:p>
            <a:pPr algn="l" rtl="0">
              <a:lnSpc>
                <a:spcPct val="150000"/>
              </a:lnSpc>
            </a:pPr>
            <a:r>
              <a:rPr lang="en-US" sz="3600" dirty="0">
                <a:latin typeface="Agency FB" panose="020B0503020202020204" pitchFamily="34" charset="0"/>
              </a:rPr>
              <a:t>Medical management of ALCAPA consists of standard therapy for congestive heart failure that includes diuretics, afterload reduction drugs, and inotropic agents. Once the patient has stabilized, different surgical approaches have been proposed</a:t>
            </a:r>
            <a:endParaRPr lang="he-IL" sz="3600" dirty="0">
              <a:latin typeface="Agency FB" panose="020B0503020202020204" pitchFamily="34" charset="0"/>
            </a:endParaRPr>
          </a:p>
        </p:txBody>
      </p:sp>
      <p:sp>
        <p:nvSpPr>
          <p:cNvPr id="5" name="מלבן 4"/>
          <p:cNvSpPr/>
          <p:nvPr/>
        </p:nvSpPr>
        <p:spPr>
          <a:xfrm>
            <a:off x="2873008" y="914400"/>
            <a:ext cx="336688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Management</a:t>
            </a:r>
            <a:endParaRPr lang="he-IL"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094311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524000"/>
            <a:ext cx="8229600" cy="4800600"/>
          </a:xfrm>
        </p:spPr>
        <p:txBody>
          <a:bodyPr>
            <a:normAutofit/>
          </a:bodyPr>
          <a:lstStyle/>
          <a:p>
            <a:pPr algn="l" rtl="0">
              <a:lnSpc>
                <a:spcPct val="150000"/>
              </a:lnSpc>
            </a:pPr>
            <a:r>
              <a:rPr lang="en-US" sz="4000" dirty="0">
                <a:latin typeface="Agency FB" panose="020B0503020202020204" pitchFamily="34" charset="0"/>
              </a:rPr>
              <a:t>In </a:t>
            </a:r>
            <a:r>
              <a:rPr lang="en-US" sz="4000" dirty="0" smtClean="0">
                <a:latin typeface="Agency FB" panose="020B0503020202020204" pitchFamily="34" charset="0"/>
              </a:rPr>
              <a:t>infants: coronary </a:t>
            </a:r>
            <a:r>
              <a:rPr lang="en-US" sz="4000" dirty="0">
                <a:latin typeface="Agency FB" panose="020B0503020202020204" pitchFamily="34" charset="0"/>
              </a:rPr>
              <a:t>button transfer is the Surgical procedure of </a:t>
            </a:r>
            <a:r>
              <a:rPr lang="en-US" sz="4000" dirty="0" smtClean="0">
                <a:latin typeface="Agency FB" panose="020B0503020202020204" pitchFamily="34" charset="0"/>
              </a:rPr>
              <a:t>choice</a:t>
            </a:r>
            <a:endParaRPr lang="en-US" sz="4000" dirty="0" smtClean="0">
              <a:latin typeface="Agency FB" panose="020B0503020202020204" pitchFamily="34" charset="0"/>
            </a:endParaRPr>
          </a:p>
        </p:txBody>
      </p:sp>
    </p:spTree>
    <p:extLst>
      <p:ext uri="{BB962C8B-B14F-4D97-AF65-F5344CB8AC3E}">
        <p14:creationId xmlns:p14="http://schemas.microsoft.com/office/powerpoint/2010/main" val="35389276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524000"/>
            <a:ext cx="8229600" cy="4389120"/>
          </a:xfrm>
        </p:spPr>
        <p:txBody>
          <a:bodyPr/>
          <a:lstStyle/>
          <a:p>
            <a:pPr algn="l" rtl="0"/>
            <a:r>
              <a:rPr lang="en-US" sz="3600" dirty="0">
                <a:latin typeface="Agency FB" panose="020B0503020202020204" pitchFamily="34" charset="0"/>
              </a:rPr>
              <a:t>In adults, bypass grafting with ligation of proximal anomalous LCA with utilization of venous or arterial graft vessels to supply the LCA with arterial blood. </a:t>
            </a:r>
            <a:endParaRPr lang="en-US" sz="3600" dirty="0" smtClean="0">
              <a:latin typeface="Agency FB" panose="020B0503020202020204" pitchFamily="34" charset="0"/>
            </a:endParaRPr>
          </a:p>
          <a:p>
            <a:pPr algn="l" rtl="0"/>
            <a:r>
              <a:rPr lang="en-US" sz="3600" dirty="0" smtClean="0">
                <a:latin typeface="Agency FB" panose="020B0503020202020204" pitchFamily="34" charset="0"/>
              </a:rPr>
              <a:t>There </a:t>
            </a:r>
            <a:r>
              <a:rPr lang="en-US" sz="3600" dirty="0">
                <a:latin typeface="Agency FB" panose="020B0503020202020204" pitchFamily="34" charset="0"/>
              </a:rPr>
              <a:t>has been some controversy on concomitant mitral valve repair at the time of operation for patients with MR </a:t>
            </a:r>
          </a:p>
          <a:p>
            <a:pPr algn="l" rtl="0"/>
            <a:endParaRPr lang="he-IL" dirty="0"/>
          </a:p>
        </p:txBody>
      </p:sp>
    </p:spTree>
    <p:extLst>
      <p:ext uri="{BB962C8B-B14F-4D97-AF65-F5344CB8AC3E}">
        <p14:creationId xmlns:p14="http://schemas.microsoft.com/office/powerpoint/2010/main" val="2757080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80865"/>
            <a:ext cx="8229600" cy="4389120"/>
          </a:xfrm>
        </p:spPr>
        <p:txBody>
          <a:bodyPr>
            <a:normAutofit fontScale="92500" lnSpcReduction="20000"/>
          </a:bodyPr>
          <a:lstStyle/>
          <a:p>
            <a:pPr algn="l" rtl="0"/>
            <a:endParaRPr lang="en-US" dirty="0"/>
          </a:p>
          <a:p>
            <a:pPr algn="l" rtl="0">
              <a:lnSpc>
                <a:spcPct val="150000"/>
              </a:lnSpc>
            </a:pPr>
            <a:r>
              <a:rPr lang="en-US" sz="3500" dirty="0" smtClean="0">
                <a:latin typeface="Agency FB" panose="020B0503020202020204" pitchFamily="34" charset="0"/>
              </a:rPr>
              <a:t>ALCAPA is a rare form of congenital heart disease that can lead to significant mortality and morbidity </a:t>
            </a:r>
          </a:p>
          <a:p>
            <a:pPr algn="l" rtl="0">
              <a:lnSpc>
                <a:spcPct val="150000"/>
              </a:lnSpc>
            </a:pPr>
            <a:r>
              <a:rPr lang="en-US" sz="3500" dirty="0" smtClean="0">
                <a:latin typeface="Agency FB" panose="020B0503020202020204" pitchFamily="34" charset="0"/>
              </a:rPr>
              <a:t>There are individuals who survive beyond infancy secondary to more extensive formation of collateral coronary vasculature that allows retrograde perfusion of the LCA system and minimal left ventricular injury </a:t>
            </a:r>
            <a:endParaRPr lang="en-US" sz="3500" dirty="0">
              <a:latin typeface="Agency FB" panose="020B0503020202020204" pitchFamily="34" charset="0"/>
            </a:endParaRPr>
          </a:p>
        </p:txBody>
      </p:sp>
      <p:sp>
        <p:nvSpPr>
          <p:cNvPr id="5" name="מלבן 4"/>
          <p:cNvSpPr/>
          <p:nvPr/>
        </p:nvSpPr>
        <p:spPr>
          <a:xfrm>
            <a:off x="2626821" y="757535"/>
            <a:ext cx="38903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Conclusion</a:t>
            </a:r>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801785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381000"/>
            <a:ext cx="8229600" cy="1143000"/>
          </a:xfrm>
        </p:spPr>
        <p:txBody>
          <a:bodyPr/>
          <a:lstStyle/>
          <a:p>
            <a:r>
              <a:rPr lang="en-US" dirty="0" smtClean="0"/>
              <a:t> </a:t>
            </a:r>
            <a:endParaRPr lang="he-IL" dirty="0"/>
          </a:p>
        </p:txBody>
      </p:sp>
      <p:sp>
        <p:nvSpPr>
          <p:cNvPr id="3" name="מציין מיקום תוכן 2"/>
          <p:cNvSpPr>
            <a:spLocks noGrp="1"/>
          </p:cNvSpPr>
          <p:nvPr>
            <p:ph idx="1"/>
          </p:nvPr>
        </p:nvSpPr>
        <p:spPr>
          <a:xfrm>
            <a:off x="381000" y="1905000"/>
            <a:ext cx="8382000" cy="4648200"/>
          </a:xfrm>
        </p:spPr>
        <p:txBody>
          <a:bodyPr>
            <a:normAutofit/>
          </a:bodyPr>
          <a:lstStyle/>
          <a:p>
            <a:pPr algn="l" rtl="0"/>
            <a:r>
              <a:rPr lang="en-US" dirty="0"/>
              <a:t>1</a:t>
            </a:r>
            <a:r>
              <a:rPr lang="en-US" dirty="0">
                <a:latin typeface="Agency FB" panose="020B0503020202020204" pitchFamily="34" charset="0"/>
              </a:rPr>
              <a:t>. </a:t>
            </a:r>
            <a:r>
              <a:rPr lang="en-US" dirty="0" err="1">
                <a:latin typeface="Agency FB" panose="020B0503020202020204" pitchFamily="34" charset="0"/>
              </a:rPr>
              <a:t>Yau</a:t>
            </a:r>
            <a:r>
              <a:rPr lang="en-US" dirty="0">
                <a:latin typeface="Agency FB" panose="020B0503020202020204" pitchFamily="34" charset="0"/>
              </a:rPr>
              <a:t>, James M., et al. "Anomalous Origin of the Left Coronary Artery From the Pulmonary Artery in Adults: A Comprehensive Review of 151 Adult Cases and A New Diagnosis in a 53‐Year‐Old Woman." Clinical cardiology 34.4 (2011): 204-210</a:t>
            </a:r>
            <a:r>
              <a:rPr lang="en-US" dirty="0" smtClean="0">
                <a:latin typeface="Agency FB" panose="020B0503020202020204" pitchFamily="34" charset="0"/>
              </a:rPr>
              <a:t>.</a:t>
            </a:r>
          </a:p>
          <a:p>
            <a:pPr algn="l" rtl="0"/>
            <a:r>
              <a:rPr lang="en-US" dirty="0">
                <a:latin typeface="Agency FB" panose="020B0503020202020204" pitchFamily="34" charset="0"/>
              </a:rPr>
              <a:t>2. </a:t>
            </a:r>
            <a:r>
              <a:rPr lang="en-US" dirty="0" err="1">
                <a:latin typeface="Agency FB" panose="020B0503020202020204" pitchFamily="34" charset="0"/>
              </a:rPr>
              <a:t>Quah</a:t>
            </a:r>
            <a:r>
              <a:rPr lang="en-US" dirty="0">
                <a:latin typeface="Agency FB" panose="020B0503020202020204" pitchFamily="34" charset="0"/>
              </a:rPr>
              <a:t>, Jing Xian, et al. "The management of the older adult patient with anomalous left coronary artery from the pulmonary artery syndrome: A presentation of two cases and review of the literature." Congenital heart disease 9.6 (2014): E185-E194</a:t>
            </a:r>
            <a:r>
              <a:rPr lang="en-US" dirty="0" smtClean="0">
                <a:latin typeface="Agency FB" panose="020B0503020202020204" pitchFamily="34" charset="0"/>
              </a:rPr>
              <a:t>.</a:t>
            </a:r>
          </a:p>
          <a:p>
            <a:pPr algn="l" rtl="0"/>
            <a:r>
              <a:rPr lang="en-US" dirty="0">
                <a:latin typeface="Agency FB" panose="020B0503020202020204" pitchFamily="34" charset="0"/>
              </a:rPr>
              <a:t>3. Alexi‐</a:t>
            </a:r>
            <a:r>
              <a:rPr lang="en-US" dirty="0" err="1">
                <a:latin typeface="Agency FB" panose="020B0503020202020204" pitchFamily="34" charset="0"/>
              </a:rPr>
              <a:t>Meskishvili</a:t>
            </a:r>
            <a:r>
              <a:rPr lang="en-US" dirty="0">
                <a:latin typeface="Agency FB" panose="020B0503020202020204" pitchFamily="34" charset="0"/>
              </a:rPr>
              <a:t>, Vladimir, et al. "Anomalous origin of the left coronary artery from the pulmonary artery in adults." Journal of cardiac surgery 10.4 (1995): 309-315.</a:t>
            </a:r>
            <a:endParaRPr lang="en-US" dirty="0" smtClean="0">
              <a:latin typeface="Agency FB" panose="020B0503020202020204" pitchFamily="34" charset="0"/>
            </a:endParaRPr>
          </a:p>
          <a:p>
            <a:pPr algn="l" rtl="0"/>
            <a:endParaRPr lang="he-IL" dirty="0">
              <a:latin typeface="Agency FB" panose="020B0503020202020204" pitchFamily="34" charset="0"/>
            </a:endParaRPr>
          </a:p>
        </p:txBody>
      </p:sp>
      <p:sp>
        <p:nvSpPr>
          <p:cNvPr id="4" name="מלבן 3"/>
          <p:cNvSpPr/>
          <p:nvPr/>
        </p:nvSpPr>
        <p:spPr>
          <a:xfrm>
            <a:off x="2901379" y="973494"/>
            <a:ext cx="283558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References</a:t>
            </a:r>
            <a:endParaRPr lang="he-IL"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2281556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ibly\Desktop\cardio backgroun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8" y="13995"/>
            <a:ext cx="9176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p:cNvSpPr/>
          <p:nvPr/>
        </p:nvSpPr>
        <p:spPr>
          <a:xfrm>
            <a:off x="3810000" y="270588"/>
            <a:ext cx="4332541" cy="255454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8000" b="1" cap="none" spc="150" dirty="0" smtClean="0">
                <a:ln w="11430"/>
                <a:solidFill>
                  <a:srgbClr val="F8F8F8"/>
                </a:solidFill>
                <a:effectLst>
                  <a:outerShdw blurRad="25400" algn="tl" rotWithShape="0">
                    <a:srgbClr val="000000">
                      <a:alpha val="43000"/>
                    </a:srgbClr>
                  </a:outerShdw>
                </a:effectLst>
              </a:rPr>
              <a:t>Thank you</a:t>
            </a:r>
            <a:endParaRPr lang="he-IL" sz="80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72011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228600" y="1219200"/>
            <a:ext cx="8458200" cy="5016758"/>
          </a:xfrm>
          <a:prstGeom prst="rect">
            <a:avLst/>
          </a:prstGeom>
        </p:spPr>
        <p:txBody>
          <a:bodyPr wrap="square">
            <a:spAutoFit/>
          </a:bodyPr>
          <a:lstStyle/>
          <a:p>
            <a:pPr algn="l" rtl="0"/>
            <a:r>
              <a:rPr lang="en-US" sz="4000" dirty="0">
                <a:latin typeface="Agency FB" panose="020B0503020202020204" pitchFamily="34" charset="0"/>
              </a:rPr>
              <a:t>according to his family </a:t>
            </a:r>
            <a:r>
              <a:rPr lang="en-US" sz="4000" dirty="0" smtClean="0">
                <a:latin typeface="Agency FB" panose="020B0503020202020204" pitchFamily="34" charset="0"/>
              </a:rPr>
              <a:t>he  </a:t>
            </a:r>
            <a:r>
              <a:rPr lang="en-US" sz="4000" dirty="0">
                <a:latin typeface="Agency FB" panose="020B0503020202020204" pitchFamily="34" charset="0"/>
              </a:rPr>
              <a:t>took  all the medications properly , and </a:t>
            </a:r>
            <a:r>
              <a:rPr lang="en-US" sz="4000" dirty="0" smtClean="0">
                <a:latin typeface="Agency FB" panose="020B0503020202020204" pitchFamily="34" charset="0"/>
              </a:rPr>
              <a:t>didn't </a:t>
            </a:r>
            <a:r>
              <a:rPr lang="en-US" sz="4000" dirty="0">
                <a:latin typeface="Agency FB" panose="020B0503020202020204" pitchFamily="34" charset="0"/>
              </a:rPr>
              <a:t>suffer from any complain, there was no chest pain, dyspnea, orthopnea or </a:t>
            </a:r>
            <a:r>
              <a:rPr lang="en-US" sz="4000" dirty="0" smtClean="0">
                <a:latin typeface="Agency FB" panose="020B0503020202020204" pitchFamily="34" charset="0"/>
              </a:rPr>
              <a:t>syncope</a:t>
            </a:r>
          </a:p>
          <a:p>
            <a:pPr algn="l" rtl="0"/>
            <a:r>
              <a:rPr lang="en-US" sz="4000" dirty="0" smtClean="0">
                <a:latin typeface="Agency FB" panose="020B0503020202020204" pitchFamily="34" charset="0"/>
              </a:rPr>
              <a:t> </a:t>
            </a:r>
          </a:p>
          <a:p>
            <a:pPr algn="l" rtl="0"/>
            <a:r>
              <a:rPr lang="en-US" sz="4000" dirty="0" smtClean="0">
                <a:latin typeface="Agency FB" panose="020B0503020202020204" pitchFamily="34" charset="0"/>
              </a:rPr>
              <a:t>O.H. was </a:t>
            </a:r>
            <a:r>
              <a:rPr lang="en-US" sz="4000" dirty="0">
                <a:latin typeface="Agency FB" panose="020B0503020202020204" pitchFamily="34" charset="0"/>
              </a:rPr>
              <a:t>a smoker since 3 years there is no family history of cardiac diseases</a:t>
            </a:r>
          </a:p>
          <a:p>
            <a:pPr algn="l" rtl="0"/>
            <a:endParaRPr lang="en-US" sz="4000" dirty="0">
              <a:latin typeface="Agency FB" panose="020B0503020202020204" pitchFamily="34" charset="0"/>
            </a:endParaRPr>
          </a:p>
        </p:txBody>
      </p:sp>
    </p:spTree>
    <p:extLst>
      <p:ext uri="{BB962C8B-B14F-4D97-AF65-F5344CB8AC3E}">
        <p14:creationId xmlns:p14="http://schemas.microsoft.com/office/powerpoint/2010/main" val="1007730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371600"/>
            <a:ext cx="8305800" cy="5257800"/>
          </a:xfrm>
        </p:spPr>
        <p:txBody>
          <a:bodyPr/>
          <a:lstStyle/>
          <a:p>
            <a:pPr algn="l" rtl="0">
              <a:lnSpc>
                <a:spcPct val="150000"/>
              </a:lnSpc>
            </a:pPr>
            <a:r>
              <a:rPr lang="en-US" sz="4000" dirty="0" smtClean="0">
                <a:latin typeface="Agency FB" panose="020B0503020202020204" pitchFamily="34" charset="0"/>
              </a:rPr>
              <a:t>At </a:t>
            </a:r>
            <a:r>
              <a:rPr lang="en-US" sz="4000" dirty="0">
                <a:latin typeface="Agency FB" panose="020B0503020202020204" pitchFamily="34" charset="0"/>
              </a:rPr>
              <a:t>his medical records the echocardiography which was done at 2012 showed  dilatation in the left ventricle, mild mitral regurgitation, low left </a:t>
            </a:r>
            <a:r>
              <a:rPr lang="en-US" sz="4000" dirty="0" smtClean="0">
                <a:latin typeface="Agency FB" panose="020B0503020202020204" pitchFamily="34" charset="0"/>
              </a:rPr>
              <a:t>ventricular  </a:t>
            </a:r>
            <a:r>
              <a:rPr lang="en-US" sz="4000" dirty="0">
                <a:latin typeface="Agency FB" panose="020B0503020202020204" pitchFamily="34" charset="0"/>
              </a:rPr>
              <a:t>ejection fraction 32% </a:t>
            </a:r>
          </a:p>
          <a:p>
            <a:pPr algn="l" rtl="0"/>
            <a:endParaRPr lang="he-IL" dirty="0"/>
          </a:p>
        </p:txBody>
      </p:sp>
    </p:spTree>
    <p:extLst>
      <p:ext uri="{BB962C8B-B14F-4D97-AF65-F5344CB8AC3E}">
        <p14:creationId xmlns:p14="http://schemas.microsoft.com/office/powerpoint/2010/main" val="2369533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52400" y="990600"/>
            <a:ext cx="8763000" cy="5303520"/>
          </a:xfrm>
        </p:spPr>
        <p:txBody>
          <a:bodyPr>
            <a:normAutofit fontScale="62500" lnSpcReduction="20000"/>
          </a:bodyPr>
          <a:lstStyle/>
          <a:p>
            <a:pPr marL="0" indent="0" algn="l" rtl="0">
              <a:buNone/>
            </a:pPr>
            <a:r>
              <a:rPr lang="en-US" sz="4600" b="1" u="sng" dirty="0" smtClean="0">
                <a:latin typeface="Agency FB" panose="020B0503020202020204" pitchFamily="34" charset="0"/>
              </a:rPr>
              <a:t>General appearance :</a:t>
            </a:r>
          </a:p>
          <a:p>
            <a:pPr marL="0" indent="0" algn="l" rtl="0">
              <a:buNone/>
            </a:pPr>
            <a:endParaRPr lang="en-US" sz="4600" b="1" u="sng" dirty="0" smtClean="0">
              <a:latin typeface="Agency FB" panose="020B0503020202020204" pitchFamily="34" charset="0"/>
            </a:endParaRPr>
          </a:p>
          <a:p>
            <a:pPr algn="l" rtl="0">
              <a:lnSpc>
                <a:spcPct val="150000"/>
              </a:lnSpc>
            </a:pPr>
            <a:r>
              <a:rPr lang="en-US" sz="5100" dirty="0" smtClean="0">
                <a:latin typeface="Agency FB" panose="020B0503020202020204" pitchFamily="34" charset="0"/>
              </a:rPr>
              <a:t>The corpse is for young male : height (175cm), weight (75kg) </a:t>
            </a:r>
          </a:p>
          <a:p>
            <a:pPr algn="l" rtl="0">
              <a:lnSpc>
                <a:spcPct val="150000"/>
              </a:lnSpc>
            </a:pPr>
            <a:r>
              <a:rPr lang="en-US" sz="5100" dirty="0" smtClean="0">
                <a:latin typeface="Agency FB" panose="020B0503020202020204" pitchFamily="34" charset="0"/>
              </a:rPr>
              <a:t>There was bluish discoloration around  injection puncture on the dorsum of his left hand </a:t>
            </a:r>
          </a:p>
          <a:p>
            <a:pPr algn="l" rtl="0">
              <a:lnSpc>
                <a:spcPct val="150000"/>
              </a:lnSpc>
            </a:pPr>
            <a:r>
              <a:rPr lang="en-US" sz="5100" dirty="0" smtClean="0">
                <a:latin typeface="Agency FB" panose="020B0503020202020204" pitchFamily="34" charset="0"/>
              </a:rPr>
              <a:t>There is CPR burns on the chest skin due to medical intervention</a:t>
            </a:r>
          </a:p>
          <a:p>
            <a:pPr algn="l" rtl="0">
              <a:lnSpc>
                <a:spcPct val="150000"/>
              </a:lnSpc>
            </a:pPr>
            <a:r>
              <a:rPr lang="en-US" sz="5100" dirty="0" smtClean="0">
                <a:latin typeface="Agency FB" panose="020B0503020202020204" pitchFamily="34" charset="0"/>
              </a:rPr>
              <a:t>The face and the neck are congested</a:t>
            </a:r>
          </a:p>
          <a:p>
            <a:pPr marL="0" indent="0" algn="l" rtl="0">
              <a:buNone/>
            </a:pPr>
            <a:r>
              <a:rPr lang="en-US" sz="5100" dirty="0" smtClean="0">
                <a:latin typeface="Agency FB" panose="020B0503020202020204" pitchFamily="34" charset="0"/>
              </a:rPr>
              <a:t> </a:t>
            </a:r>
          </a:p>
          <a:p>
            <a:pPr marL="0" indent="0" algn="l" rtl="0">
              <a:buNone/>
            </a:pPr>
            <a:r>
              <a:rPr lang="en-US" sz="3200" dirty="0" smtClean="0">
                <a:latin typeface="Agency FB" panose="020B0503020202020204" pitchFamily="34" charset="0"/>
              </a:rPr>
              <a:t> </a:t>
            </a:r>
          </a:p>
          <a:p>
            <a:pPr algn="l" rtl="0"/>
            <a:endParaRPr lang="en-US" sz="3600" dirty="0" smtClean="0">
              <a:latin typeface="Agency FB" panose="020B0503020202020204" pitchFamily="34" charset="0"/>
            </a:endParaRPr>
          </a:p>
          <a:p>
            <a:pPr algn="l" rtl="0"/>
            <a:endParaRPr lang="en-US" sz="3600" dirty="0" smtClean="0">
              <a:latin typeface="Agency FB" panose="020B0503020202020204" pitchFamily="34" charset="0"/>
            </a:endParaRPr>
          </a:p>
          <a:p>
            <a:pPr algn="l" rtl="0"/>
            <a:endParaRPr lang="he-IL" sz="3600" dirty="0">
              <a:latin typeface="Agency FB" panose="020B0503020202020204" pitchFamily="34" charset="0"/>
            </a:endParaRPr>
          </a:p>
        </p:txBody>
      </p:sp>
    </p:spTree>
    <p:extLst>
      <p:ext uri="{BB962C8B-B14F-4D97-AF65-F5344CB8AC3E}">
        <p14:creationId xmlns:p14="http://schemas.microsoft.com/office/powerpoint/2010/main" val="14449973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זרימה">
  <a:themeElements>
    <a:clrScheme name="זרימה">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זרימה">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זרימה">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1726</TotalTime>
  <Words>1505</Words>
  <Application>Microsoft Office PowerPoint</Application>
  <PresentationFormat>‫הצגה על המסך (4:3)</PresentationFormat>
  <Paragraphs>158</Paragraphs>
  <Slides>67</Slides>
  <Notes>1</Notes>
  <HiddenSlides>0</HiddenSlides>
  <MMClips>0</MMClips>
  <ScaleCrop>false</ScaleCrop>
  <HeadingPairs>
    <vt:vector size="4" baseType="variant">
      <vt:variant>
        <vt:lpstr>ערכת נושא</vt:lpstr>
      </vt:variant>
      <vt:variant>
        <vt:i4>1</vt:i4>
      </vt:variant>
      <vt:variant>
        <vt:lpstr>כותרות שקופיות</vt:lpstr>
      </vt:variant>
      <vt:variant>
        <vt:i4>67</vt:i4>
      </vt:variant>
    </vt:vector>
  </HeadingPairs>
  <TitlesOfParts>
    <vt:vector size="68" baseType="lpstr">
      <vt:lpstr>זרימה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ALCAPA </vt:lpstr>
      <vt:lpstr>מצגת של PowerPoint</vt:lpstr>
      <vt:lpstr>מצגת של PowerPoint</vt:lpstr>
      <vt:lpstr>מצגת של PowerPoint</vt:lpstr>
      <vt:lpstr>the results shows : 151 adult cases of ALCAPA , the average reported age 41 years with the oldest being 83 , they differ in the presentation of ALCAPA as follow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The availability of newer diagnostic modalities correlates with increased incidence of diagnosed ALCAPA </vt:lpstr>
      <vt:lpstr>מצגת של PowerPoint</vt:lpstr>
      <vt:lpstr>מצגת של PowerPoint</vt:lpstr>
      <vt:lpstr>מצגת של PowerPoint</vt:lpstr>
      <vt:lpstr>מצגת של PowerPoint</vt:lpstr>
      <vt:lpstr> </vt:lpstr>
      <vt:lpstr>מצגת של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Anomalous origin of left coronary artery from pulmonary artery : autopsy case report</dc:title>
  <dc:creator>ali</dc:creator>
  <cp:lastModifiedBy>ali</cp:lastModifiedBy>
  <cp:revision>227</cp:revision>
  <dcterms:created xsi:type="dcterms:W3CDTF">2016-11-14T15:57:26Z</dcterms:created>
  <dcterms:modified xsi:type="dcterms:W3CDTF">2017-01-21T23:50:02Z</dcterms:modified>
</cp:coreProperties>
</file>