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2"/>
  </p:notesMasterIdLst>
  <p:sldIdLst>
    <p:sldId id="256" r:id="rId2"/>
    <p:sldId id="267" r:id="rId3"/>
    <p:sldId id="260" r:id="rId4"/>
    <p:sldId id="261" r:id="rId5"/>
    <p:sldId id="287" r:id="rId6"/>
    <p:sldId id="289" r:id="rId7"/>
    <p:sldId id="262" r:id="rId8"/>
    <p:sldId id="280" r:id="rId9"/>
    <p:sldId id="281" r:id="rId10"/>
    <p:sldId id="282" r:id="rId11"/>
    <p:sldId id="283" r:id="rId12"/>
    <p:sldId id="286" r:id="rId13"/>
    <p:sldId id="278" r:id="rId14"/>
    <p:sldId id="271" r:id="rId15"/>
    <p:sldId id="265" r:id="rId16"/>
    <p:sldId id="263" r:id="rId17"/>
    <p:sldId id="272" r:id="rId18"/>
    <p:sldId id="273" r:id="rId19"/>
    <p:sldId id="28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CC66"/>
    <a:srgbClr val="FF3300"/>
    <a:srgbClr val="FF9933"/>
    <a:srgbClr val="CC5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8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20209973753279"/>
          <c:y val="0.12728124999999998"/>
          <c:w val="0.49959596456692912"/>
          <c:h val="0.749393946850393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991-4208-9A28-EDB97D9EC2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91-4208-9A28-EDB97D9EC2F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33BE2B-2A7B-4963-8FE9-62A621648783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/>
                    </a:pPr>
                    <a:r>
                      <a:rPr lang="en-US" baseline="0" dirty="0"/>
                      <a:t> </a:t>
                    </a:r>
                    <a:fld id="{65CF54E4-BB45-4845-A6FD-160BFBE79C47}" type="VALUE">
                      <a:rPr lang="en-US" baseline="0" smtClean="0"/>
                      <a:pPr>
                        <a:defRPr/>
                      </a:pPr>
                      <a:t>[VALUE]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991-4208-9A28-EDB97D9EC2F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FCFC79-36BF-407D-8EC2-DE1B9E37B34A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 dirty="0"/>
                      <a:t> </a:t>
                    </a:r>
                    <a:fld id="{0E4309C5-CBC1-4888-80EE-EAFAE92977EE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91-4208-9A28-EDB97D9EC2F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41.29</c:v>
                </c:pt>
                <c:pt idx="1">
                  <c:v>58.71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1-4208-9A28-EDB97D9EC2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67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57236821300951"/>
          <c:y val="0.18460083114610673"/>
          <c:w val="0.50419141131454959"/>
          <c:h val="0.697464785651793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C9-4BC2-A539-2FA314A438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C9-4BC2-A539-2FA314A438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C9-4BC2-A539-2FA314A438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C9-4BC2-A539-2FA314A438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8C9-4BC2-A539-2FA314A438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8C9-4BC2-A539-2FA314A438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B3AF-4366-B85B-A7A21698A7B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8C9-4BC2-A539-2FA314A438F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8C9-4BC2-A539-2FA314A438F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8C9-4BC2-A539-2FA314A438F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48C9-4BC2-A539-2FA314A438F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48C9-4BC2-A539-2FA314A438F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48C9-4BC2-A539-2FA314A438FD}"/>
                </c:ext>
              </c:extLst>
            </c:dLbl>
            <c:dLbl>
              <c:idx val="6"/>
              <c:layout>
                <c:manualLayout>
                  <c:x val="2.6104417670682729E-2"/>
                  <c:y val="1.2275331826624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AF-4366-B85B-A7A21698A7B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Sheet1!$F$6:$F$12</c:f>
              <c:strCache>
                <c:ptCount val="7"/>
                <c:pt idx="0">
                  <c:v>Najah's Website</c:v>
                </c:pt>
                <c:pt idx="1">
                  <c:v>MOOC Database</c:v>
                </c:pt>
                <c:pt idx="2">
                  <c:v>Social Media</c:v>
                </c:pt>
                <c:pt idx="3">
                  <c:v>Search Engine</c:v>
                </c:pt>
                <c:pt idx="4">
                  <c:v>Media</c:v>
                </c:pt>
                <c:pt idx="5">
                  <c:v>Buzz</c:v>
                </c:pt>
                <c:pt idx="6">
                  <c:v>Partner's Website</c:v>
                </c:pt>
              </c:strCache>
            </c:strRef>
          </c:cat>
          <c:val>
            <c:numRef>
              <c:f>Sheet1!$G$6:$G$12</c:f>
              <c:numCache>
                <c:formatCode>General</c:formatCode>
                <c:ptCount val="7"/>
                <c:pt idx="0">
                  <c:v>83</c:v>
                </c:pt>
                <c:pt idx="1">
                  <c:v>80</c:v>
                </c:pt>
                <c:pt idx="2">
                  <c:v>45</c:v>
                </c:pt>
                <c:pt idx="3">
                  <c:v>19</c:v>
                </c:pt>
                <c:pt idx="4">
                  <c:v>13</c:v>
                </c:pt>
                <c:pt idx="5">
                  <c:v>12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C9-4BC2-A539-2FA314A438F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DC84-DD94-4528-8563-C09FC99836D2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B930F-E44A-40E5-A73D-0352EEAB20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E85-C726-4347-83B9-4D094C82C03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42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3FED-C8EE-464C-934E-A799EAE912B4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9DA-F126-427C-95A0-C042F5DD4AE8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7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A7B-8F5C-4A84-9F19-998254101B1D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8ABD3-DFAB-49BC-84EC-174B386D1D75}"/>
              </a:ext>
            </a:extLst>
          </p:cNvPr>
          <p:cNvSpPr/>
          <p:nvPr userDrawn="1"/>
        </p:nvSpPr>
        <p:spPr>
          <a:xfrm>
            <a:off x="0" y="64008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/>
              <a:t>                 https://elc.najah.edu/node/304</a:t>
            </a:r>
          </a:p>
        </p:txBody>
      </p:sp>
      <p:pic>
        <p:nvPicPr>
          <p:cNvPr id="8" name="Picture 2" descr="C:\Users\elc\Desktop\1456916842931 (1)rr.png">
            <a:extLst>
              <a:ext uri="{FF2B5EF4-FFF2-40B4-BE49-F238E27FC236}">
                <a16:creationId xmlns:a16="http://schemas.microsoft.com/office/drawing/2014/main" id="{48406A55-1E03-48E2-AC7D-3A3C1A4DA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3133"/>
            <a:ext cx="533400" cy="534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85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2A79-C3E1-433C-BC91-0A5602D246F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60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1F81-7A7F-4649-99C1-DBB5A03B908D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7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2805-B6CE-4E96-BBEA-6B877BFADD73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0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0344-3DF5-465D-8415-90E701D067D5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6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E5C-52C3-440A-A539-F3EC0F999917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FFC37E7-CC4D-420B-904F-CB707DDA86B3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04BD2E-50A5-465B-8715-8BC0917FA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67A0-7B5A-421E-B02F-2E20ED768440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4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6BE854-32E6-4C91-BE29-42F152CC1D02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04BD2E-50A5-465B-8715-8BC0917FA9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8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0432"/>
            <a:ext cx="8686800" cy="1952224"/>
          </a:xfrm>
        </p:spPr>
        <p:txBody>
          <a:bodyPr>
            <a:noAutofit/>
          </a:bodyPr>
          <a:lstStyle/>
          <a:p>
            <a:pPr indent="457200" algn="ctr">
              <a:lnSpc>
                <a:spcPct val="100000"/>
              </a:lnSpc>
            </a:pPr>
            <a:r>
              <a:rPr lang="en-US" b="1" cap="none" spc="0" dirty="0">
                <a:latin typeface="Footlight MT Light" panose="0204060206030A020304" pitchFamily="18" charset="0"/>
                <a:cs typeface="Angsana New" panose="02020603050405020304" pitchFamily="18" charset="-34"/>
              </a:rPr>
              <a:t>International Conference</a:t>
            </a:r>
          </a:p>
          <a:p>
            <a:pPr indent="457200" algn="ctr">
              <a:lnSpc>
                <a:spcPct val="100000"/>
              </a:lnSpc>
            </a:pPr>
            <a:r>
              <a:rPr lang="en-US" b="1" cap="none" spc="0" dirty="0">
                <a:latin typeface="Footlight MT Light" panose="0204060206030A020304" pitchFamily="18" charset="0"/>
                <a:cs typeface="Angsana New" panose="02020603050405020304" pitchFamily="18" charset="-34"/>
              </a:rPr>
              <a:t> </a:t>
            </a:r>
            <a:r>
              <a:rPr lang="en-US" sz="2000" b="1" cap="none" spc="0" dirty="0">
                <a:latin typeface="Footlight MT Light" panose="0204060206030A020304" pitchFamily="18" charset="0"/>
                <a:cs typeface="Angsana New" panose="02020603050405020304" pitchFamily="18" charset="-34"/>
              </a:rPr>
              <a:t>Teaching Palestine: Pedagogical Praxis And The Indivisibility Of Justice</a:t>
            </a:r>
          </a:p>
          <a:p>
            <a:endParaRPr lang="en-US" spc="300" dirty="0"/>
          </a:p>
          <a:p>
            <a:endParaRPr lang="en-US" spc="300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4191249"/>
            <a:ext cx="74675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spc="-5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4800" b="1" spc="-5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en-US" sz="4800" b="1" spc="-5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 descr="Z:\Work\Website\NNU-Sea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696" y="228600"/>
            <a:ext cx="1376363" cy="136366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204E17-63DE-440D-AECA-CC62F86FD3D3}"/>
              </a:ext>
            </a:extLst>
          </p:cNvPr>
          <p:cNvSpPr txBox="1"/>
          <p:nvPr/>
        </p:nvSpPr>
        <p:spPr>
          <a:xfrm>
            <a:off x="419098" y="5406966"/>
            <a:ext cx="83057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000" b="1" i="1" dirty="0"/>
              <a:t>Discover Palestine: Reflection on Using Technology for Identity </a:t>
            </a:r>
            <a:r>
              <a:rPr lang="en-US" sz="2000" b="1" i="1" dirty="0" smtClean="0"/>
              <a:t>Building</a:t>
            </a:r>
          </a:p>
          <a:p>
            <a:pPr lvl="0"/>
            <a:r>
              <a:rPr lang="en-US" sz="2000" b="1" i="1" dirty="0" smtClean="0"/>
              <a:t>                                                   </a:t>
            </a:r>
            <a:r>
              <a:rPr lang="en-US" sz="2000" b="1" i="1" dirty="0" err="1" smtClean="0"/>
              <a:t>Saida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Affouneh</a:t>
            </a:r>
            <a:r>
              <a:rPr lang="en-US" sz="2000" b="1" i="1" dirty="0" smtClean="0"/>
              <a:t>  </a:t>
            </a:r>
            <a:endParaRPr lang="en-US" sz="2000" b="1" dirty="0"/>
          </a:p>
        </p:txBody>
      </p:sp>
      <p:pic>
        <p:nvPicPr>
          <p:cNvPr id="6" name="Picture 2" descr="C:\Users\elc\Desktop\1456916842931 (1)rr.png">
            <a:extLst>
              <a:ext uri="{FF2B5EF4-FFF2-40B4-BE49-F238E27FC236}">
                <a16:creationId xmlns:a16="http://schemas.microsoft.com/office/drawing/2014/main" id="{5764E9EE-0E0F-4967-B674-0B8BE8B0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981" y="1981200"/>
            <a:ext cx="3581399" cy="335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1248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Evaluation Tools</a:t>
            </a:r>
          </a:p>
        </p:txBody>
      </p:sp>
      <p:pic>
        <p:nvPicPr>
          <p:cNvPr id="1026" name="Picture 2" descr="C:\Users\Lama\Desktop\monitoring-evalu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114800"/>
            <a:ext cx="1905000" cy="198838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447800" y="2057400"/>
            <a:ext cx="2819400" cy="1447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31 Forums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0" y="2057400"/>
            <a:ext cx="2819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 Projects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9F936-3429-430C-9574-E7892891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ama\Desktop\Discover Pale\vide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620000" cy="480553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12192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4800" b="1" spc="-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28 videos used in Discover Palestine course  </a:t>
            </a:r>
          </a:p>
          <a:p>
            <a:pPr marL="0" indent="0" algn="ctr" rtl="0">
              <a:buNone/>
            </a:pPr>
            <a:endParaRPr lang="en-US" sz="3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71F8E3-7100-46F6-8354-0D429975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85" y="427038"/>
            <a:ext cx="7848600" cy="7159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One of the forums </a:t>
            </a:r>
          </a:p>
        </p:txBody>
      </p:sp>
      <p:pic>
        <p:nvPicPr>
          <p:cNvPr id="4098" name="Picture 2" descr="C:\Users\Lama\Desktop\Discover Pale\foru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242" y="1143000"/>
            <a:ext cx="8166558" cy="50292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5021F5-F927-4BC1-9E32-774254DA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3527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Main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3600" dirty="0"/>
              <a:t>No previous experience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dirty="0"/>
              <a:t>Lack of experts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dirty="0"/>
              <a:t>Learning by doing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dirty="0"/>
              <a:t>Lack of fund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dirty="0"/>
              <a:t>Unclear map road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dirty="0"/>
              <a:t>Unexpected results  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B8ED3-AC37-4CA3-A640-E898BD47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93" y="62210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Number of the Participants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81200"/>
            <a:ext cx="8229600" cy="4407091"/>
          </a:xfrm>
        </p:spPr>
        <p:txBody>
          <a:bodyPr/>
          <a:lstStyle/>
          <a:p>
            <a:pPr algn="l" rtl="0"/>
            <a:r>
              <a:rPr lang="en-US" b="1" dirty="0"/>
              <a:t>Total Number:</a:t>
            </a:r>
            <a:r>
              <a:rPr lang="en-US" dirty="0"/>
              <a:t>   285</a:t>
            </a:r>
          </a:p>
          <a:p>
            <a:pPr algn="l" rtl="0"/>
            <a:r>
              <a:rPr lang="en-US" b="1" dirty="0"/>
              <a:t>Gender:</a:t>
            </a:r>
          </a:p>
          <a:p>
            <a:pPr algn="l"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FE4CC-51B6-4ED2-A866-A6E32156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C9F34BA-D1F2-4441-99D6-5AAB40A6F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334867"/>
              </p:ext>
            </p:extLst>
          </p:nvPr>
        </p:nvGraphicFramePr>
        <p:xfrm>
          <a:off x="1329344" y="190082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82296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Participant’s Nationalities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183660"/>
              </p:ext>
            </p:extLst>
          </p:nvPr>
        </p:nvGraphicFramePr>
        <p:xfrm>
          <a:off x="1333500" y="1905000"/>
          <a:ext cx="1752600" cy="429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Country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United Kingdom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United States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Malaysia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Mexico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Morocco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Netherlands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Palestine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Romania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Slovenia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Spain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Sweden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Yemen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Jordan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Argentina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93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Ireland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768172"/>
              </p:ext>
            </p:extLst>
          </p:nvPr>
        </p:nvGraphicFramePr>
        <p:xfrm>
          <a:off x="3581400" y="1913189"/>
          <a:ext cx="1676400" cy="427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Country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Afghanistan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Australia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Canada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Croatia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France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Germany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Greece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Hungary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Iceland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India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6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Indonesia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Arial"/>
                        </a:rPr>
                        <a:t>Italy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87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Chile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8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China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1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Colombia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937956"/>
              </p:ext>
            </p:extLst>
          </p:nvPr>
        </p:nvGraphicFramePr>
        <p:xfrm>
          <a:off x="5715000" y="1904999"/>
          <a:ext cx="1676400" cy="417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Country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Mauritius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Norway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6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Pakistan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Serbia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6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Somalia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6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Sudan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0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Switzerland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0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Thailand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United Arab Emirates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0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Viet Nam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0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Bulgaria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0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Philippines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0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Portugal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0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Brazil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44CBBF-976D-4863-8222-3A45DA87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781" y="721403"/>
            <a:ext cx="8382000" cy="1143000"/>
          </a:xfrm>
        </p:spPr>
        <p:txBody>
          <a:bodyPr>
            <a:noAutofit/>
          </a:bodyPr>
          <a:lstStyle/>
          <a:p>
            <a:pPr rtl="0"/>
            <a:r>
              <a:rPr lang="en-US" sz="3600" b="1" dirty="0">
                <a:solidFill>
                  <a:schemeClr val="accent1"/>
                </a:solidFill>
              </a:rPr>
              <a:t>How did the learners hear about the course: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93270115"/>
              </p:ext>
            </p:extLst>
          </p:nvPr>
        </p:nvGraphicFramePr>
        <p:xfrm>
          <a:off x="1409700" y="1752600"/>
          <a:ext cx="6324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C5F9E-83A2-4CF4-A3D8-A9797EE3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762000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Participants' Interest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8598410" cy="4572000"/>
          </a:xfrm>
        </p:spPr>
        <p:txBody>
          <a:bodyPr/>
          <a:lstStyle/>
          <a:p>
            <a:pPr>
              <a:buNone/>
            </a:pPr>
            <a:endParaRPr lang="en-US" b="1" dirty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dirty="0"/>
              <a:t> 62% Palestinian History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ar-SA" sz="3600" dirty="0"/>
              <a:t> </a:t>
            </a:r>
            <a:r>
              <a:rPr lang="en-US" sz="3600" dirty="0"/>
              <a:t>46% Geography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dirty="0"/>
              <a:t> 23% Historic Monuments and Excavations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4000" dirty="0"/>
              <a:t> 38% Culture and Heritage </a:t>
            </a:r>
          </a:p>
        </p:txBody>
      </p:sp>
      <p:pic>
        <p:nvPicPr>
          <p:cNvPr id="3074" name="Picture 2" descr="C:\Users\elc\Desktop\f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25044"/>
            <a:ext cx="8361391" cy="188118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00CB4-7D08-4964-A49E-315CB4F2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8080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Feedback</a:t>
            </a:r>
          </a:p>
        </p:txBody>
      </p:sp>
      <p:pic>
        <p:nvPicPr>
          <p:cNvPr id="24578" name="Picture 2" descr="C:\Users\Lama\Desktop\Discover Pale\j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620000" cy="271577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C:\Users\Lama\Desktop\Discover Pale\severia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91000"/>
            <a:ext cx="7619999" cy="1940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68628-D941-42CD-8488-787929A1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WinAdmin\Downloads\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"/>
            <a:ext cx="9144000" cy="67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What is MOOC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Massive Open Online Course 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Free of Charge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Designed for large numbers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Peer to peer learning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Meant to award completion certificates rather than course credits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First introduced in 2008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Filmed lectures, readings and problem sets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Interactive user forums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32B20-2F7A-4F2A-B6F4-98946CC1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27921-82ED-4FFE-9996-426D08C5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5843" r="52500" b="4457"/>
          <a:stretch/>
        </p:blipFill>
        <p:spPr>
          <a:xfrm>
            <a:off x="4604476" y="1845734"/>
            <a:ext cx="3976474" cy="1988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45075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1"/>
                </a:solidFill>
              </a:rPr>
              <a:t>Join us </a:t>
            </a:r>
            <a:r>
              <a:rPr lang="en-US" sz="2800" b="1" dirty="0">
                <a:solidFill>
                  <a:schemeClr val="accent1"/>
                </a:solidFill>
              </a:rPr>
              <a:t>https://elc.najah.edu/sites/default/files/flash.htm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005509"/>
            <a:ext cx="6690360" cy="28466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dirty="0" smtClean="0"/>
              <a:t>00970-9-2345113  </a:t>
            </a:r>
            <a:r>
              <a:rPr lang="en-US" sz="3200" dirty="0"/>
              <a:t>ext. 4625 </a:t>
            </a:r>
          </a:p>
          <a:p>
            <a:pPr marL="0" indent="0" algn="l" rtl="0">
              <a:buNone/>
            </a:pPr>
            <a:r>
              <a:rPr lang="en-US" sz="3200" dirty="0"/>
              <a:t>discoverpalestine@najah.edu  </a:t>
            </a:r>
          </a:p>
          <a:p>
            <a:pPr marL="0" indent="0" algn="l" rtl="0">
              <a:buNone/>
            </a:pPr>
            <a:r>
              <a:rPr lang="en-US" sz="3200" dirty="0" smtClean="0"/>
              <a:t>http://</a:t>
            </a:r>
            <a:r>
              <a:rPr lang="en-US" sz="3200" dirty="0"/>
              <a:t>elc.najah.edu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667CE-B3D0-4C06-9867-5ED4E59DB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11458" r="14088" b="19914"/>
          <a:stretch/>
        </p:blipFill>
        <p:spPr>
          <a:xfrm>
            <a:off x="796844" y="3005508"/>
            <a:ext cx="558258" cy="533400"/>
          </a:xfrm>
          <a:prstGeom prst="rect">
            <a:avLst/>
          </a:prstGeom>
          <a:effectLst>
            <a:outerShdw blurRad="152400" dist="203200" dir="3960000" sx="3000" sy="3000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54E99-E638-4573-AAB1-4A2D0BC463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2"/>
          <a:stretch/>
        </p:blipFill>
        <p:spPr>
          <a:xfrm>
            <a:off x="822960" y="3691308"/>
            <a:ext cx="558257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5DEFB6-1F45-451F-88B1-3EFE04030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419600"/>
            <a:ext cx="538162" cy="538162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40C346C-FF0F-42E6-8272-D580BA3F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12440"/>
            <a:ext cx="7772400" cy="944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Discover Palestine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505700" cy="4572000"/>
          </a:xfrm>
        </p:spPr>
        <p:txBody>
          <a:bodyPr>
            <a:normAutofit/>
          </a:bodyPr>
          <a:lstStyle/>
          <a:p>
            <a:pPr indent="91440" algn="just" rtl="0">
              <a:lnSpc>
                <a:spcPct val="100000"/>
              </a:lnSpc>
            </a:pPr>
            <a:r>
              <a:rPr lang="en-US" sz="3600" dirty="0"/>
              <a:t>Discover Palestine is the first English language MOOC in Palestine about Palestinian </a:t>
            </a:r>
            <a:r>
              <a:rPr lang="en-US" sz="3600" dirty="0">
                <a:solidFill>
                  <a:schemeClr val="accent1"/>
                </a:solidFill>
              </a:rPr>
              <a:t>history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accent1"/>
                </a:solidFill>
              </a:rPr>
              <a:t>archaeology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accent1"/>
                </a:solidFill>
              </a:rPr>
              <a:t>culture</a:t>
            </a:r>
            <a:r>
              <a:rPr lang="en-US" sz="3600" dirty="0"/>
              <a:t> and </a:t>
            </a:r>
            <a:r>
              <a:rPr lang="en-US" sz="3600" dirty="0">
                <a:solidFill>
                  <a:schemeClr val="accent1"/>
                </a:solidFill>
              </a:rPr>
              <a:t>heritage </a:t>
            </a:r>
            <a:r>
              <a:rPr lang="en-US" sz="3600" dirty="0">
                <a:cs typeface="Times New Roman" pitchFamily="18" charset="0"/>
              </a:rPr>
              <a:t>with</a:t>
            </a:r>
            <a:r>
              <a:rPr lang="en-US" sz="3600" dirty="0">
                <a:solidFill>
                  <a:schemeClr val="accent1"/>
                </a:solidFill>
              </a:rPr>
              <a:t> 9</a:t>
            </a:r>
            <a:r>
              <a:rPr lang="en-US" sz="6000" b="1" spc="-50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cs typeface="Times New Roman" pitchFamily="18" charset="0"/>
              </a:rPr>
              <a:t>week 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Picture 2" descr="C:\Users\elc\Desktop\1456916842931 (1)r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439" y="3940784"/>
            <a:ext cx="1600200" cy="1604602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115DA-F024-44CE-87B6-DE935D04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02" y="757548"/>
            <a:ext cx="7848600" cy="9604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692" y="1828800"/>
            <a:ext cx="7967708" cy="4572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>
                <a:cs typeface="Times New Roman" pitchFamily="18" charset="0"/>
              </a:rPr>
              <a:t>Participants who complete the course will be able to :</a:t>
            </a:r>
          </a:p>
          <a:p>
            <a:pPr algn="l" rtl="0"/>
            <a:r>
              <a:rPr lang="en-US" sz="2800" dirty="0">
                <a:cs typeface="Times New Roman" pitchFamily="18" charset="0"/>
              </a:rPr>
              <a:t>Discuss the history, geography, archaeology, and cultural background of ancient Palestine in an informed way.</a:t>
            </a:r>
          </a:p>
          <a:p>
            <a:pPr algn="l" rtl="0"/>
            <a:r>
              <a:rPr lang="en-US" sz="2800" dirty="0">
                <a:cs typeface="Times New Roman" pitchFamily="18" charset="0"/>
              </a:rPr>
              <a:t>Identify and discuss some crucial historical problems</a:t>
            </a:r>
            <a:r>
              <a:rPr lang="en-US" dirty="0"/>
              <a:t>.</a:t>
            </a:r>
          </a:p>
        </p:txBody>
      </p:sp>
      <p:pic>
        <p:nvPicPr>
          <p:cNvPr id="2050" name="Picture 2" descr="C:\Users\elc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5855" y="4174675"/>
            <a:ext cx="3048000" cy="2115311"/>
          </a:xfrm>
          <a:prstGeom prst="rect">
            <a:avLst/>
          </a:prstGeom>
          <a:noFill/>
        </p:spPr>
      </p:pic>
      <p:pic>
        <p:nvPicPr>
          <p:cNvPr id="2051" name="Picture 3" descr="C:\Users\elc\Desktop\A-Palestinian-worker-at-t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702" y="4214575"/>
            <a:ext cx="3200400" cy="207541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8367-0B4E-4E15-96A6-A44BA539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F1C2-1281-4930-8542-F6B7A5F5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 </a:t>
            </a:r>
            <a:endParaRPr lang="ar-SA" sz="44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elc\Desktop\Capture.PNG">
            <a:extLst>
              <a:ext uri="{FF2B5EF4-FFF2-40B4-BE49-F238E27FC236}">
                <a16:creationId xmlns:a16="http://schemas.microsoft.com/office/drawing/2014/main" id="{F11C5B06-3EF5-44AF-92DB-D7947489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339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59678-B41A-47B9-8B55-569E2FF1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533400"/>
            <a:ext cx="8381999" cy="53356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6000" b="1" dirty="0" smtClean="0"/>
              <a:t>WHY ?</a:t>
            </a:r>
            <a:r>
              <a:rPr lang="en-US" sz="6000" dirty="0" smtClean="0"/>
              <a:t> </a:t>
            </a:r>
            <a:r>
              <a:rPr lang="en-US" sz="4000" dirty="0" smtClean="0"/>
              <a:t>                                  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75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BD2E-50A5-465B-8715-8BC0917FA9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10FC6-82E1-43C9-8146-8E7AD6880461}"/>
              </a:ext>
            </a:extLst>
          </p:cNvPr>
          <p:cNvSpPr txBox="1">
            <a:spLocks/>
          </p:cNvSpPr>
          <p:nvPr/>
        </p:nvSpPr>
        <p:spPr>
          <a:xfrm>
            <a:off x="381001" y="304800"/>
            <a:ext cx="8382000" cy="59436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3600" dirty="0" smtClean="0"/>
              <a:t>The initiative  became  as part of the university  academic responsibility and social role.</a:t>
            </a:r>
          </a:p>
          <a:p>
            <a:pPr algn="just" rtl="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3600" dirty="0" smtClean="0"/>
              <a:t>The political conflict is the only issue that  Palestine is remembered for, </a:t>
            </a:r>
          </a:p>
          <a:p>
            <a:pPr algn="just" rtl="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3600" dirty="0" smtClean="0"/>
              <a:t> To introduce Palestine and Palestinians to the international world in a very interactive way  by reflecting its beauty,  history, geography and culture.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3650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Discover Palestine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737361"/>
            <a:ext cx="7848600" cy="4525963"/>
          </a:xfrm>
        </p:spPr>
        <p:txBody>
          <a:bodyPr>
            <a:normAutofit/>
          </a:bodyPr>
          <a:lstStyle/>
          <a:p>
            <a:pPr lvl="2" algn="l" rtl="0">
              <a:buFont typeface="Wingdings" panose="05000000000000000000" pitchFamily="2" charset="2"/>
              <a:buChar char="v"/>
            </a:pPr>
            <a:r>
              <a:rPr lang="en-US" sz="3600" dirty="0"/>
              <a:t>Course team leader</a:t>
            </a:r>
          </a:p>
          <a:p>
            <a:pPr lvl="2" algn="l" rtl="0">
              <a:buFont typeface="Wingdings" panose="05000000000000000000" pitchFamily="2" charset="2"/>
              <a:buChar char="v"/>
            </a:pPr>
            <a:r>
              <a:rPr lang="en-US" sz="3600" dirty="0"/>
              <a:t>Instructional designer </a:t>
            </a:r>
          </a:p>
          <a:p>
            <a:pPr lvl="2" algn="l" rtl="0">
              <a:buFont typeface="Wingdings" panose="05000000000000000000" pitchFamily="2" charset="2"/>
              <a:buChar char="v"/>
            </a:pPr>
            <a:r>
              <a:rPr lang="en-US" sz="3600" dirty="0"/>
              <a:t>Geography Specialist</a:t>
            </a:r>
          </a:p>
          <a:p>
            <a:pPr lvl="2" algn="l" rtl="0">
              <a:buFont typeface="Wingdings" panose="05000000000000000000" pitchFamily="2" charset="2"/>
              <a:buChar char="v"/>
            </a:pPr>
            <a:r>
              <a:rPr lang="en-US" sz="3600" dirty="0"/>
              <a:t>Archaeology Specialist</a:t>
            </a:r>
          </a:p>
          <a:p>
            <a:pPr lvl="2" algn="l" rtl="0">
              <a:buFont typeface="Wingdings" panose="05000000000000000000" pitchFamily="2" charset="2"/>
              <a:buChar char="v"/>
            </a:pPr>
            <a:r>
              <a:rPr lang="en-US" sz="3600" dirty="0"/>
              <a:t>Multimedia Specialist</a:t>
            </a:r>
          </a:p>
          <a:p>
            <a:pPr lvl="2" algn="l" rtl="0">
              <a:buFont typeface="Wingdings" panose="05000000000000000000" pitchFamily="2" charset="2"/>
              <a:buChar char="v"/>
            </a:pPr>
            <a:r>
              <a:rPr lang="en-US" sz="3600" dirty="0"/>
              <a:t>Translator </a:t>
            </a:r>
          </a:p>
          <a:p>
            <a:pPr lvl="2" algn="l" rtl="0">
              <a:buFont typeface="Wingdings" panose="05000000000000000000" pitchFamily="2" charset="2"/>
              <a:buChar char="v"/>
            </a:pPr>
            <a:r>
              <a:rPr lang="en-US" sz="3600" dirty="0"/>
              <a:t>Evaluator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AF43A-9EEE-4F3C-9AEA-2E7D64E8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C:\Users\elc\Desktop\1456916842931 (1)rr.png">
            <a:extLst>
              <a:ext uri="{FF2B5EF4-FFF2-40B4-BE49-F238E27FC236}">
                <a16:creationId xmlns:a16="http://schemas.microsoft.com/office/drawing/2014/main" id="{7186145E-5DA3-40BF-9CFB-13204BFD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5552"/>
            <a:ext cx="1981200" cy="198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Main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79089"/>
            <a:ext cx="7772400" cy="45720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The course consists of five topics:</a:t>
            </a:r>
          </a:p>
          <a:p>
            <a:pPr marL="822960" indent="-457200" algn="l" rtl="0">
              <a:buFont typeface="Wingdings" panose="05000000000000000000" pitchFamily="2" charset="2"/>
              <a:buChar char="v"/>
            </a:pPr>
            <a:r>
              <a:rPr lang="en-US" sz="2800" dirty="0"/>
              <a:t>Geography of Palestine.</a:t>
            </a:r>
          </a:p>
          <a:p>
            <a:pPr marL="822960" indent="-457200" algn="l" rtl="0">
              <a:buFont typeface="Wingdings" panose="05000000000000000000" pitchFamily="2" charset="2"/>
              <a:buChar char="v"/>
            </a:pPr>
            <a:r>
              <a:rPr lang="en-US" sz="2800" dirty="0"/>
              <a:t>The History of Palestine.</a:t>
            </a:r>
          </a:p>
          <a:p>
            <a:pPr marL="822960" indent="-457200" algn="l" rtl="0">
              <a:buFont typeface="Wingdings" panose="05000000000000000000" pitchFamily="2" charset="2"/>
              <a:buChar char="v"/>
            </a:pPr>
            <a:r>
              <a:rPr lang="en-US" sz="2800" dirty="0"/>
              <a:t>Heritage and Culture.</a:t>
            </a:r>
          </a:p>
          <a:p>
            <a:pPr marL="822960" indent="-457200" algn="l" rtl="0">
              <a:buFont typeface="Wingdings" panose="05000000000000000000" pitchFamily="2" charset="2"/>
              <a:buChar char="v"/>
            </a:pPr>
            <a:r>
              <a:rPr lang="en-US" sz="2800" dirty="0"/>
              <a:t>Cities.</a:t>
            </a:r>
          </a:p>
          <a:p>
            <a:pPr marL="822960" indent="-457200" algn="l" rtl="0">
              <a:buFont typeface="Wingdings" panose="05000000000000000000" pitchFamily="2" charset="2"/>
              <a:buChar char="v"/>
            </a:pPr>
            <a:r>
              <a:rPr lang="en-US" sz="2800" dirty="0"/>
              <a:t>Palestine in Photos.</a:t>
            </a:r>
          </a:p>
          <a:p>
            <a:pPr marL="822960" indent="-457200" algn="l" rtl="0">
              <a:buFont typeface="Wingdings" panose="05000000000000000000" pitchFamily="2" charset="2"/>
              <a:buChar char="v"/>
            </a:pPr>
            <a:r>
              <a:rPr lang="en-US" sz="2800" dirty="0"/>
              <a:t>Research Projects.</a:t>
            </a:r>
          </a:p>
          <a:p>
            <a:pPr marL="1371600" lvl="2" indent="-457200" algn="l" rtl="0">
              <a:buFont typeface="+mj-lt"/>
              <a:buAutoNum type="arabicPeriod"/>
            </a:pPr>
            <a:endParaRPr lang="en-US" sz="2400" dirty="0">
              <a:latin typeface="+mj-lt"/>
            </a:endParaRPr>
          </a:p>
        </p:txBody>
      </p:sp>
      <p:pic>
        <p:nvPicPr>
          <p:cNvPr id="3074" name="Picture 2" descr="C:\Users\Lama\Desktop\nakb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779885"/>
            <a:ext cx="1918931" cy="146851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65753-8D8A-40B3-BFDD-660912D4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AC805-AD9F-4327-9611-8E2D89AC1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66886"/>
            <a:ext cx="2261164" cy="15074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11C2BD-D57F-4644-834D-D095D2D24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6089"/>
            <a:ext cx="1596895" cy="3141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1D36B7-A205-4EEF-B9A2-1604F642F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69" y="2318165"/>
            <a:ext cx="2265283" cy="150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1475"/>
            <a:ext cx="6858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Learning Materials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6400" y="213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Readings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6400" y="29718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Photos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76400" y="3810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Videos</a:t>
            </a:r>
          </a:p>
        </p:txBody>
      </p:sp>
      <p:cxnSp>
        <p:nvCxnSpPr>
          <p:cNvPr id="10" name="Straight Connector 9"/>
          <p:cNvCxnSpPr>
            <a:stCxn id="5" idx="2"/>
            <a:endCxn id="6" idx="0"/>
          </p:cNvCxnSpPr>
          <p:nvPr/>
        </p:nvCxnSpPr>
        <p:spPr>
          <a:xfrm rot="5400000">
            <a:off x="2476500" y="28575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477294" y="36949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Lama\Desktop\413f53d47d2b92b348da169b616deb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4025" y="2133601"/>
            <a:ext cx="5292434" cy="394690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B273B-AC24-43B6-9536-E12E7D53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1679</TotalTime>
  <Words>381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Angsana New</vt:lpstr>
      <vt:lpstr>Arial</vt:lpstr>
      <vt:lpstr>Calibri</vt:lpstr>
      <vt:lpstr>Calibri Light</vt:lpstr>
      <vt:lpstr>Footlight MT Light</vt:lpstr>
      <vt:lpstr>Times New Roman</vt:lpstr>
      <vt:lpstr>Wingdings</vt:lpstr>
      <vt:lpstr>Retrospect</vt:lpstr>
      <vt:lpstr>PowerPoint Presentation</vt:lpstr>
      <vt:lpstr>What is MOOC ?</vt:lpstr>
      <vt:lpstr>Discover Palestine</vt:lpstr>
      <vt:lpstr>Course Goals</vt:lpstr>
      <vt:lpstr> </vt:lpstr>
      <vt:lpstr>PowerPoint Presentation</vt:lpstr>
      <vt:lpstr>Discover Palestine Team</vt:lpstr>
      <vt:lpstr>Main Categories</vt:lpstr>
      <vt:lpstr>Learning Materials</vt:lpstr>
      <vt:lpstr>Evaluation Tools</vt:lpstr>
      <vt:lpstr>PowerPoint Presentation</vt:lpstr>
      <vt:lpstr>One of the forums </vt:lpstr>
      <vt:lpstr>Main Challenges </vt:lpstr>
      <vt:lpstr>Number of the Participants</vt:lpstr>
      <vt:lpstr>Participant’s Nationalities</vt:lpstr>
      <vt:lpstr>How did the learners hear about the course:</vt:lpstr>
      <vt:lpstr> Participants' Interest</vt:lpstr>
      <vt:lpstr>Feedback</vt:lpstr>
      <vt:lpstr>PowerPoint Presentation</vt:lpstr>
      <vt:lpstr>Join us https://elc.najah.edu/sites/default/files/flash.htm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elc</dc:creator>
  <cp:lastModifiedBy>Hewlett-Packard Company</cp:lastModifiedBy>
  <cp:revision>140</cp:revision>
  <dcterms:created xsi:type="dcterms:W3CDTF">2016-03-01T12:02:37Z</dcterms:created>
  <dcterms:modified xsi:type="dcterms:W3CDTF">2019-03-01T03:57:34Z</dcterms:modified>
</cp:coreProperties>
</file>