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6" r:id="rId3"/>
  </p:sldIdLst>
  <p:sldSz cx="27432000" cy="16459200"/>
  <p:notesSz cx="7102475" cy="9388475"/>
  <p:defaultText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59">
          <p15:clr>
            <a:srgbClr val="A4A3A4"/>
          </p15:clr>
        </p15:guide>
        <p15:guide id="2" orient="horz" pos="144">
          <p15:clr>
            <a:srgbClr val="A4A3A4"/>
          </p15:clr>
        </p15:guide>
        <p15:guide id="3" orient="horz" pos="10080">
          <p15:clr>
            <a:srgbClr val="A4A3A4"/>
          </p15:clr>
        </p15:guide>
        <p15:guide id="4" orient="horz">
          <p15:clr>
            <a:srgbClr val="A4A3A4"/>
          </p15:clr>
        </p15:guide>
        <p15:guide id="5" pos="363">
          <p15:clr>
            <a:srgbClr val="A4A3A4"/>
          </p15:clr>
        </p15:guide>
        <p15:guide id="6" pos="1691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635" autoAdjust="0"/>
    <p:restoredTop sz="94706" autoAdjust="0"/>
  </p:normalViewPr>
  <p:slideViewPr>
    <p:cSldViewPr snapToGrid="0" snapToObjects="1" showGuides="1">
      <p:cViewPr varScale="1">
        <p:scale>
          <a:sx n="28" d="100"/>
          <a:sy n="28" d="100"/>
        </p:scale>
        <p:origin x="1072" y="24"/>
      </p:cViewPr>
      <p:guideLst>
        <p:guide orient="horz" pos="1659"/>
        <p:guide orient="horz" pos="144"/>
        <p:guide orient="horz" pos="10080"/>
        <p:guide orient="horz"/>
        <p:guide pos="363"/>
        <p:guide pos="169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5" d="100"/>
          <a:sy n="75" d="100"/>
        </p:scale>
        <p:origin x="2268"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ser\Desktop\New%20Microsoft%20Excel%20Workshee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636757572992537"/>
          <c:y val="6.3332818026939935E-2"/>
          <c:w val="0.7882768232703018"/>
          <c:h val="0.80717400987026089"/>
        </c:manualLayout>
      </c:layout>
      <c:barChart>
        <c:barDir val="bar"/>
        <c:grouping val="clustered"/>
        <c:varyColors val="0"/>
        <c:ser>
          <c:idx val="0"/>
          <c:order val="0"/>
          <c:tx>
            <c:strRef>
              <c:f>Sheet1!$C$22</c:f>
              <c:strCache>
                <c:ptCount val="1"/>
                <c:pt idx="0">
                  <c:v>prevalence of PD </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strRef>
              <c:f>Sheet1!$B$23:$B$27</c:f>
              <c:strCache>
                <c:ptCount val="5"/>
                <c:pt idx="0">
                  <c:v>˂ 10%</c:v>
                </c:pt>
                <c:pt idx="1">
                  <c:v>10% - 20%</c:v>
                </c:pt>
                <c:pt idx="2">
                  <c:v>20% - 30% </c:v>
                </c:pt>
                <c:pt idx="3">
                  <c:v>30% - 40% </c:v>
                </c:pt>
                <c:pt idx="4">
                  <c:v>&gt; 40% </c:v>
                </c:pt>
              </c:strCache>
            </c:strRef>
          </c:cat>
          <c:val>
            <c:numRef>
              <c:f>Sheet1!$C$23:$C$27</c:f>
              <c:numCache>
                <c:formatCode>General</c:formatCode>
                <c:ptCount val="5"/>
                <c:pt idx="0">
                  <c:v>5</c:v>
                </c:pt>
                <c:pt idx="1">
                  <c:v>10</c:v>
                </c:pt>
                <c:pt idx="2">
                  <c:v>7</c:v>
                </c:pt>
                <c:pt idx="3">
                  <c:v>4</c:v>
                </c:pt>
                <c:pt idx="4">
                  <c:v>1</c:v>
                </c:pt>
              </c:numCache>
            </c:numRef>
          </c:val>
          <c:extLst>
            <c:ext xmlns:c16="http://schemas.microsoft.com/office/drawing/2014/chart" uri="{C3380CC4-5D6E-409C-BE32-E72D297353CC}">
              <c16:uniqueId val="{00000000-C779-4BAE-BA45-5DAF748BE4A2}"/>
            </c:ext>
          </c:extLst>
        </c:ser>
        <c:dLbls>
          <c:showLegendKey val="0"/>
          <c:showVal val="0"/>
          <c:showCatName val="0"/>
          <c:showSerName val="0"/>
          <c:showPercent val="0"/>
          <c:showBubbleSize val="0"/>
        </c:dLbls>
        <c:gapWidth val="100"/>
        <c:axId val="209360127"/>
        <c:axId val="208010943"/>
      </c:barChart>
      <c:catAx>
        <c:axId val="209360127"/>
        <c:scaling>
          <c:orientation val="minMax"/>
        </c:scaling>
        <c:delete val="0"/>
        <c:axPos val="l"/>
        <c:title>
          <c:tx>
            <c:rich>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n-US" sz="1200">
                    <a:latin typeface="Times New Roman" panose="02020603050405020304" pitchFamily="18" charset="0"/>
                    <a:cs typeface="Times New Roman" panose="02020603050405020304" pitchFamily="18" charset="0"/>
                  </a:rPr>
                  <a:t>prevalence </a:t>
                </a:r>
              </a:p>
            </c:rich>
          </c:tx>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208010943"/>
        <c:crosses val="autoZero"/>
        <c:auto val="1"/>
        <c:lblAlgn val="ctr"/>
        <c:lblOffset val="100"/>
        <c:noMultiLvlLbl val="0"/>
      </c:catAx>
      <c:valAx>
        <c:axId val="208010943"/>
        <c:scaling>
          <c:orientation val="minMax"/>
        </c:scaling>
        <c:delete val="0"/>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n-US" sz="1200"/>
                  <a:t>Number of study </a:t>
                </a:r>
              </a:p>
            </c:rich>
          </c:tx>
          <c:layout>
            <c:manualLayout>
              <c:xMode val="edge"/>
              <c:yMode val="edge"/>
              <c:x val="0.39457545931758531"/>
              <c:y val="0.88331000291630213"/>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20936012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987B717E-17DC-4276-BCDC-C73550588E55}" type="slidenum">
              <a:rPr lang="en-US" smtClean="0"/>
              <a:t>‹#›</a:t>
            </a:fld>
            <a:endParaRPr lang="en-US"/>
          </a:p>
        </p:txBody>
      </p:sp>
    </p:spTree>
    <p:extLst>
      <p:ext uri="{BB962C8B-B14F-4D97-AF65-F5344CB8AC3E}">
        <p14:creationId xmlns:p14="http://schemas.microsoft.com/office/powerpoint/2010/main" val="1708058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E6CC2317-6751-4CD4-9995-8782DD78E936}" type="datetimeFigureOut">
              <a:rPr lang="en-US" smtClean="0"/>
              <a:pPr/>
              <a:t>12/16/2022</a:t>
            </a:fld>
            <a:endParaRPr lang="en-US" dirty="0"/>
          </a:p>
        </p:txBody>
      </p:sp>
      <p:sp>
        <p:nvSpPr>
          <p:cNvPr id="4" name="Slide Image Placeholder 3"/>
          <p:cNvSpPr>
            <a:spLocks noGrp="1" noRot="1" noChangeAspect="1"/>
          </p:cNvSpPr>
          <p:nvPr>
            <p:ph type="sldImg" idx="2"/>
          </p:nvPr>
        </p:nvSpPr>
        <p:spPr>
          <a:xfrm>
            <a:off x="617538" y="704850"/>
            <a:ext cx="5867400" cy="3519488"/>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46657063"/>
      </p:ext>
    </p:extLst>
  </p:cSld>
  <p:clrMap bg1="lt1" tx1="dk1" bg2="lt2" tx2="dk2" accent1="accent1" accent2="accent2" accent3="accent3" accent4="accent4" accent5="accent5" accent6="accent6" hlink="hlink" folHlink="folHlink"/>
  <p:notesStyle>
    <a:lvl1pPr marL="0" algn="l" defTabSz="2507943" rtl="0" eaLnBrk="1" latinLnBrk="0" hangingPunct="1">
      <a:defRPr sz="3300" kern="1200">
        <a:solidFill>
          <a:schemeClr val="tx1"/>
        </a:solidFill>
        <a:latin typeface="+mn-lt"/>
        <a:ea typeface="+mn-ea"/>
        <a:cs typeface="+mn-cs"/>
      </a:defRPr>
    </a:lvl1pPr>
    <a:lvl2pPr marL="1253972" algn="l" defTabSz="2507943" rtl="0" eaLnBrk="1" latinLnBrk="0" hangingPunct="1">
      <a:defRPr sz="3300" kern="1200">
        <a:solidFill>
          <a:schemeClr val="tx1"/>
        </a:solidFill>
        <a:latin typeface="+mn-lt"/>
        <a:ea typeface="+mn-ea"/>
        <a:cs typeface="+mn-cs"/>
      </a:defRPr>
    </a:lvl2pPr>
    <a:lvl3pPr marL="2507943" algn="l" defTabSz="2507943" rtl="0" eaLnBrk="1" latinLnBrk="0" hangingPunct="1">
      <a:defRPr sz="3300" kern="1200">
        <a:solidFill>
          <a:schemeClr val="tx1"/>
        </a:solidFill>
        <a:latin typeface="+mn-lt"/>
        <a:ea typeface="+mn-ea"/>
        <a:cs typeface="+mn-cs"/>
      </a:defRPr>
    </a:lvl3pPr>
    <a:lvl4pPr marL="3761915" algn="l" defTabSz="2507943" rtl="0" eaLnBrk="1" latinLnBrk="0" hangingPunct="1">
      <a:defRPr sz="3300" kern="1200">
        <a:solidFill>
          <a:schemeClr val="tx1"/>
        </a:solidFill>
        <a:latin typeface="+mn-lt"/>
        <a:ea typeface="+mn-ea"/>
        <a:cs typeface="+mn-cs"/>
      </a:defRPr>
    </a:lvl4pPr>
    <a:lvl5pPr marL="5015886" algn="l" defTabSz="2507943" rtl="0" eaLnBrk="1" latinLnBrk="0" hangingPunct="1">
      <a:defRPr sz="3300" kern="1200">
        <a:solidFill>
          <a:schemeClr val="tx1"/>
        </a:solidFill>
        <a:latin typeface="+mn-lt"/>
        <a:ea typeface="+mn-ea"/>
        <a:cs typeface="+mn-cs"/>
      </a:defRPr>
    </a:lvl5pPr>
    <a:lvl6pPr marL="6269858" algn="l" defTabSz="2507943" rtl="0" eaLnBrk="1" latinLnBrk="0" hangingPunct="1">
      <a:defRPr sz="3300" kern="1200">
        <a:solidFill>
          <a:schemeClr val="tx1"/>
        </a:solidFill>
        <a:latin typeface="+mn-lt"/>
        <a:ea typeface="+mn-ea"/>
        <a:cs typeface="+mn-cs"/>
      </a:defRPr>
    </a:lvl6pPr>
    <a:lvl7pPr marL="7523830" algn="l" defTabSz="2507943" rtl="0" eaLnBrk="1" latinLnBrk="0" hangingPunct="1">
      <a:defRPr sz="3300" kern="1200">
        <a:solidFill>
          <a:schemeClr val="tx1"/>
        </a:solidFill>
        <a:latin typeface="+mn-lt"/>
        <a:ea typeface="+mn-ea"/>
        <a:cs typeface="+mn-cs"/>
      </a:defRPr>
    </a:lvl7pPr>
    <a:lvl8pPr marL="8777801" algn="l" defTabSz="2507943" rtl="0" eaLnBrk="1" latinLnBrk="0" hangingPunct="1">
      <a:defRPr sz="3300" kern="1200">
        <a:solidFill>
          <a:schemeClr val="tx1"/>
        </a:solidFill>
        <a:latin typeface="+mn-lt"/>
        <a:ea typeface="+mn-ea"/>
        <a:cs typeface="+mn-cs"/>
      </a:defRPr>
    </a:lvl8pPr>
    <a:lvl9pPr marL="10031773" algn="l" defTabSz="2507943" rtl="0" eaLnBrk="1" latinLnBrk="0" hangingPunct="1">
      <a:defRPr sz="3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4222024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6x60 Template -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6" y="3063161"/>
            <a:ext cx="6285508"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76461" y="2649220"/>
            <a:ext cx="6280547" cy="428684"/>
          </a:xfrm>
          <a:prstGeom prst="rect">
            <a:avLst/>
          </a:prstGeom>
          <a:noFill/>
        </p:spPr>
        <p:txBody>
          <a:bodyPr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76461" y="7268816"/>
            <a:ext cx="6281539"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7241978" y="3063161"/>
            <a:ext cx="6280546"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241977" y="2649220"/>
            <a:ext cx="6280547" cy="428684"/>
          </a:xfrm>
          <a:prstGeom prst="rect">
            <a:avLst/>
          </a:prstGeom>
          <a:noFill/>
        </p:spPr>
        <p:txBody>
          <a:bodyPr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3911462" y="3063161"/>
            <a:ext cx="6280546"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3906500" y="2649220"/>
            <a:ext cx="6286500" cy="428684"/>
          </a:xfrm>
          <a:prstGeom prst="rect">
            <a:avLst/>
          </a:prstGeom>
          <a:noFill/>
        </p:spPr>
        <p:txBody>
          <a:bodyPr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0575984" y="2649220"/>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0575984" y="3063161"/>
            <a:ext cx="6279386"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0575984" y="7298928"/>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0574412" y="7749540"/>
            <a:ext cx="6282531"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0575984" y="13002260"/>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0574412" y="13432552"/>
            <a:ext cx="6282531"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65116" y="7699295"/>
            <a:ext cx="6285508"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662362" y="1078170"/>
            <a:ext cx="20107276" cy="598230"/>
          </a:xfrm>
          <a:prstGeom prst="rect">
            <a:avLst/>
          </a:prstGeom>
        </p:spPr>
        <p:txBody>
          <a:bodyPr>
            <a:normAutofit/>
          </a:bodyPr>
          <a:lstStyle>
            <a:lvl1pPr marL="0" indent="0" algn="ctr">
              <a:buFontTx/>
              <a:buNone/>
              <a:defRPr sz="36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7" name="Text Placeholder 76"/>
          <p:cNvSpPr>
            <a:spLocks noGrp="1"/>
          </p:cNvSpPr>
          <p:nvPr>
            <p:ph type="body" sz="quarter" idx="184" hasCustomPrompt="1"/>
          </p:nvPr>
        </p:nvSpPr>
        <p:spPr>
          <a:xfrm>
            <a:off x="3662362" y="1676399"/>
            <a:ext cx="20107276" cy="634555"/>
          </a:xfrm>
          <a:prstGeom prst="rect">
            <a:avLst/>
          </a:prstGeom>
        </p:spPr>
        <p:txBody>
          <a:bodyPr>
            <a:normAutofit/>
          </a:bodyPr>
          <a:lstStyle>
            <a:lvl1pPr marL="0" indent="0" algn="ctr">
              <a:buFontTx/>
              <a:buNone/>
              <a:defRPr sz="28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85" hasCustomPrompt="1"/>
          </p:nvPr>
        </p:nvSpPr>
        <p:spPr>
          <a:xfrm>
            <a:off x="3662362" y="232386"/>
            <a:ext cx="20107276" cy="834414"/>
          </a:xfrm>
          <a:prstGeom prst="rect">
            <a:avLst/>
          </a:prstGeom>
        </p:spPr>
        <p:txBody>
          <a:bodyPr>
            <a:normAutofit/>
          </a:bodyPr>
          <a:lstStyle>
            <a:lvl1pPr marL="0" indent="0" algn="ctr">
              <a:buFontTx/>
              <a:buNone/>
              <a:defRPr sz="48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6x60 Template -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8308" y="3063161"/>
            <a:ext cx="6285508"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570789" y="2632869"/>
            <a:ext cx="6280547" cy="428684"/>
          </a:xfrm>
          <a:prstGeom prst="rect">
            <a:avLst/>
          </a:prstGeom>
          <a:noFill/>
        </p:spPr>
        <p:txBody>
          <a:bodyPr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567812" y="7540814"/>
            <a:ext cx="6286500"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570293" y="7106256"/>
            <a:ext cx="6281539"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7241977" y="3079512"/>
            <a:ext cx="12950030"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7241977" y="2632869"/>
            <a:ext cx="12950031"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7241977" y="10987984"/>
            <a:ext cx="12950031"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7241977" y="10537372"/>
            <a:ext cx="12950031"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0600583" y="2632869"/>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0600583" y="3083481"/>
            <a:ext cx="6279386"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0600583" y="7136368"/>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0599011" y="7586980"/>
            <a:ext cx="6282531"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0600583" y="12839700"/>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0599011" y="13290312"/>
            <a:ext cx="6282531"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83" name="Text Placeholder 76"/>
          <p:cNvSpPr>
            <a:spLocks noGrp="1"/>
          </p:cNvSpPr>
          <p:nvPr>
            <p:ph type="body" sz="quarter" idx="150" hasCustomPrompt="1"/>
          </p:nvPr>
        </p:nvSpPr>
        <p:spPr>
          <a:xfrm>
            <a:off x="3662362" y="1078170"/>
            <a:ext cx="20107276" cy="598230"/>
          </a:xfrm>
          <a:prstGeom prst="rect">
            <a:avLst/>
          </a:prstGeom>
        </p:spPr>
        <p:txBody>
          <a:bodyPr>
            <a:normAutofit/>
          </a:bodyPr>
          <a:lstStyle>
            <a:lvl1pPr marL="0" indent="0" algn="ctr">
              <a:buFontTx/>
              <a:buNone/>
              <a:defRPr sz="36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4" name="Text Placeholder 76"/>
          <p:cNvSpPr>
            <a:spLocks noGrp="1"/>
          </p:cNvSpPr>
          <p:nvPr>
            <p:ph type="body" sz="quarter" idx="184" hasCustomPrompt="1"/>
          </p:nvPr>
        </p:nvSpPr>
        <p:spPr>
          <a:xfrm>
            <a:off x="3662362" y="1676399"/>
            <a:ext cx="20107276" cy="634555"/>
          </a:xfrm>
          <a:prstGeom prst="rect">
            <a:avLst/>
          </a:prstGeom>
        </p:spPr>
        <p:txBody>
          <a:bodyPr>
            <a:normAutofit/>
          </a:bodyPr>
          <a:lstStyle>
            <a:lvl1pPr marL="0" indent="0" algn="ctr">
              <a:buFontTx/>
              <a:buNone/>
              <a:defRPr sz="28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85" name="Text Placeholder 76"/>
          <p:cNvSpPr>
            <a:spLocks noGrp="1"/>
          </p:cNvSpPr>
          <p:nvPr>
            <p:ph type="body" sz="quarter" idx="185" hasCustomPrompt="1"/>
          </p:nvPr>
        </p:nvSpPr>
        <p:spPr>
          <a:xfrm>
            <a:off x="3662362" y="232386"/>
            <a:ext cx="20107276" cy="834414"/>
          </a:xfrm>
          <a:prstGeom prst="rect">
            <a:avLst/>
          </a:prstGeom>
        </p:spPr>
        <p:txBody>
          <a:bodyPr>
            <a:normAutofit/>
          </a:bodyPr>
          <a:lstStyle>
            <a:lvl1pPr marL="0" indent="0" algn="ctr">
              <a:buFontTx/>
              <a:buNone/>
              <a:defRPr sz="48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3288022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thout guides -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6" y="3063161"/>
            <a:ext cx="6285508"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76461" y="2649220"/>
            <a:ext cx="6280547" cy="428684"/>
          </a:xfrm>
          <a:prstGeom prst="rect">
            <a:avLst/>
          </a:prstGeom>
          <a:noFill/>
        </p:spPr>
        <p:txBody>
          <a:bodyPr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76461" y="7268816"/>
            <a:ext cx="6281539"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7241978" y="3063161"/>
            <a:ext cx="6280546"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241977" y="2649220"/>
            <a:ext cx="6280547" cy="428684"/>
          </a:xfrm>
          <a:prstGeom prst="rect">
            <a:avLst/>
          </a:prstGeom>
          <a:noFill/>
        </p:spPr>
        <p:txBody>
          <a:bodyPr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3911462" y="3063161"/>
            <a:ext cx="6280546"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3906500" y="2649220"/>
            <a:ext cx="6286500" cy="428684"/>
          </a:xfrm>
          <a:prstGeom prst="rect">
            <a:avLst/>
          </a:prstGeom>
          <a:noFill/>
        </p:spPr>
        <p:txBody>
          <a:bodyPr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0575984" y="2649220"/>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0575984" y="3063161"/>
            <a:ext cx="6279386"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0575984" y="7298928"/>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0574412" y="7749540"/>
            <a:ext cx="6282531"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0575984" y="13002260"/>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0574412" y="13432552"/>
            <a:ext cx="6282531"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65116" y="7699295"/>
            <a:ext cx="6285508"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662362" y="1078170"/>
            <a:ext cx="20107276" cy="598230"/>
          </a:xfrm>
          <a:prstGeom prst="rect">
            <a:avLst/>
          </a:prstGeom>
        </p:spPr>
        <p:txBody>
          <a:bodyPr>
            <a:normAutofit/>
          </a:bodyPr>
          <a:lstStyle>
            <a:lvl1pPr marL="0" indent="0" algn="ctr">
              <a:buFontTx/>
              <a:buNone/>
              <a:defRPr sz="36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7" name="Text Placeholder 76"/>
          <p:cNvSpPr>
            <a:spLocks noGrp="1"/>
          </p:cNvSpPr>
          <p:nvPr>
            <p:ph type="body" sz="quarter" idx="184" hasCustomPrompt="1"/>
          </p:nvPr>
        </p:nvSpPr>
        <p:spPr>
          <a:xfrm>
            <a:off x="3662362" y="1676399"/>
            <a:ext cx="20107276" cy="634555"/>
          </a:xfrm>
          <a:prstGeom prst="rect">
            <a:avLst/>
          </a:prstGeom>
        </p:spPr>
        <p:txBody>
          <a:bodyPr>
            <a:normAutofit/>
          </a:bodyPr>
          <a:lstStyle>
            <a:lvl1pPr marL="0" indent="0" algn="ctr">
              <a:buFontTx/>
              <a:buNone/>
              <a:defRPr sz="28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85" hasCustomPrompt="1"/>
          </p:nvPr>
        </p:nvSpPr>
        <p:spPr>
          <a:xfrm>
            <a:off x="3662362" y="232386"/>
            <a:ext cx="20107276" cy="834414"/>
          </a:xfrm>
          <a:prstGeom prst="rect">
            <a:avLst/>
          </a:prstGeom>
        </p:spPr>
        <p:txBody>
          <a:bodyPr>
            <a:normAutofit/>
          </a:bodyPr>
          <a:lstStyle>
            <a:lvl1pPr marL="0" indent="0" algn="ctr">
              <a:buFontTx/>
              <a:buNone/>
              <a:defRPr sz="48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4236275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thout guides -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8308" y="3063161"/>
            <a:ext cx="6285508"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570789" y="2632869"/>
            <a:ext cx="6280547" cy="428684"/>
          </a:xfrm>
          <a:prstGeom prst="rect">
            <a:avLst/>
          </a:prstGeom>
          <a:noFill/>
        </p:spPr>
        <p:txBody>
          <a:bodyPr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567812" y="7540814"/>
            <a:ext cx="6286500"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570293" y="7106256"/>
            <a:ext cx="6281539"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7241977" y="3079512"/>
            <a:ext cx="12950030"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7241977" y="2632869"/>
            <a:ext cx="12950031"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7241977" y="10987984"/>
            <a:ext cx="12950031"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7241977" y="10537372"/>
            <a:ext cx="12950031"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0600583" y="2632869"/>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0600583" y="3083481"/>
            <a:ext cx="6279386"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0600583" y="7136368"/>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0599011" y="7586980"/>
            <a:ext cx="6282531"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0600583" y="12839700"/>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0599011" y="13290312"/>
            <a:ext cx="6282531"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83" name="Text Placeholder 76"/>
          <p:cNvSpPr>
            <a:spLocks noGrp="1"/>
          </p:cNvSpPr>
          <p:nvPr>
            <p:ph type="body" sz="quarter" idx="150" hasCustomPrompt="1"/>
          </p:nvPr>
        </p:nvSpPr>
        <p:spPr>
          <a:xfrm>
            <a:off x="3662362" y="1078170"/>
            <a:ext cx="20107276" cy="598230"/>
          </a:xfrm>
          <a:prstGeom prst="rect">
            <a:avLst/>
          </a:prstGeom>
        </p:spPr>
        <p:txBody>
          <a:bodyPr>
            <a:normAutofit/>
          </a:bodyPr>
          <a:lstStyle>
            <a:lvl1pPr marL="0" indent="0" algn="ctr">
              <a:buFontTx/>
              <a:buNone/>
              <a:defRPr sz="36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4" name="Text Placeholder 76"/>
          <p:cNvSpPr>
            <a:spLocks noGrp="1"/>
          </p:cNvSpPr>
          <p:nvPr>
            <p:ph type="body" sz="quarter" idx="184" hasCustomPrompt="1"/>
          </p:nvPr>
        </p:nvSpPr>
        <p:spPr>
          <a:xfrm>
            <a:off x="3662362" y="1676399"/>
            <a:ext cx="20107276" cy="634555"/>
          </a:xfrm>
          <a:prstGeom prst="rect">
            <a:avLst/>
          </a:prstGeom>
        </p:spPr>
        <p:txBody>
          <a:bodyPr>
            <a:normAutofit/>
          </a:bodyPr>
          <a:lstStyle>
            <a:lvl1pPr marL="0" indent="0" algn="ctr">
              <a:buFontTx/>
              <a:buNone/>
              <a:defRPr sz="28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85" name="Text Placeholder 76"/>
          <p:cNvSpPr>
            <a:spLocks noGrp="1"/>
          </p:cNvSpPr>
          <p:nvPr>
            <p:ph type="body" sz="quarter" idx="185" hasCustomPrompt="1"/>
          </p:nvPr>
        </p:nvSpPr>
        <p:spPr>
          <a:xfrm>
            <a:off x="3662362" y="232386"/>
            <a:ext cx="20107276" cy="834414"/>
          </a:xfrm>
          <a:prstGeom prst="rect">
            <a:avLst/>
          </a:prstGeom>
        </p:spPr>
        <p:txBody>
          <a:bodyPr>
            <a:normAutofit/>
          </a:bodyPr>
          <a:lstStyle>
            <a:lvl1pPr marL="0" indent="0" algn="ctr">
              <a:buFontTx/>
              <a:buNone/>
              <a:defRPr sz="48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4170575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s://www.posterpresentations.com/how-to-change-the-research-poster-template-colors.html" TargetMode="External"/><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6.png"/><Relationship Id="rId4" Type="http://schemas.openxmlformats.org/officeDocument/2006/relationships/image" Target="../media/image1.png"/><Relationship Id="rId9"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918370" y="16156940"/>
            <a:ext cx="1571625" cy="191341"/>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F975EFFA-C972-2647-BE78-A38A83A69E99}"/>
              </a:ext>
            </a:extLst>
          </p:cNvPr>
          <p:cNvGraphicFramePr>
            <a:graphicFrameLocks noGrp="1"/>
          </p:cNvGraphicFramePr>
          <p:nvPr userDrawn="1">
            <p:extLst>
              <p:ext uri="{D42A27DB-BD31-4B8C-83A1-F6EECF244321}">
                <p14:modId xmlns:p14="http://schemas.microsoft.com/office/powerpoint/2010/main" val="1742631184"/>
              </p:ext>
            </p:extLst>
          </p:nvPr>
        </p:nvGraphicFramePr>
        <p:xfrm>
          <a:off x="-6586434" y="0"/>
          <a:ext cx="6099844" cy="16554581"/>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669420">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800" b="0" spc="600" dirty="0">
                          <a:solidFill>
                            <a:srgbClr val="1F3A4E"/>
                          </a:solidFill>
                          <a:latin typeface="Arial Black" panose="020B0A04020102020204" pitchFamily="34" charset="0"/>
                        </a:rPr>
                        <a:t>QUICK START GUIDE</a:t>
                      </a:r>
                      <a:br>
                        <a:rPr lang="en-US" sz="18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NOT PRINT)</a:t>
                      </a:r>
                      <a:endParaRPr lang="en-US" sz="18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118706">
                <a:tc gridSpan="2">
                  <a:txBody>
                    <a:bodyPr/>
                    <a:lstStyle/>
                    <a:p>
                      <a:pPr defTabSz="3765639"/>
                      <a:r>
                        <a:rPr lang="en-US" sz="1100" i="0" dirty="0">
                          <a:solidFill>
                            <a:srgbClr val="D9D9D9"/>
                          </a:solidFill>
                          <a:latin typeface="Arial"/>
                          <a:cs typeface="Arial"/>
                        </a:rPr>
                        <a:t>This PowerPoint template produces a </a:t>
                      </a:r>
                      <a:r>
                        <a:rPr lang="en-US" sz="1100" i="0" dirty="0">
                          <a:solidFill>
                            <a:srgbClr val="FFC000"/>
                          </a:solidFill>
                          <a:latin typeface="Arial"/>
                          <a:cs typeface="Arial"/>
                        </a:rPr>
                        <a:t>36”x60" </a:t>
                      </a:r>
                      <a:r>
                        <a:rPr lang="en-US" sz="11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the  </a:t>
                      </a:r>
                      <a:r>
                        <a:rPr lang="en-US" sz="1100" i="0" dirty="0">
                          <a:solidFill>
                            <a:srgbClr val="FFC000"/>
                          </a:solidFill>
                          <a:latin typeface="Arial"/>
                          <a:cs typeface="Arial"/>
                        </a:rPr>
                        <a:t>HELP DESK</a:t>
                      </a:r>
                      <a:r>
                        <a:rPr lang="en-US" sz="1100" i="0" baseline="0" dirty="0">
                          <a:solidFill>
                            <a:srgbClr val="D9D9D9"/>
                          </a:solidFill>
                          <a:latin typeface="Arial"/>
                          <a:cs typeface="Arial"/>
                        </a:rPr>
                        <a:t> </a:t>
                      </a:r>
                      <a:r>
                        <a:rPr lang="en-US" sz="1100" i="0" dirty="0">
                          <a:solidFill>
                            <a:srgbClr val="D9D9D9"/>
                          </a:solidFill>
                          <a:latin typeface="Arial"/>
                          <a:cs typeface="Arial"/>
                        </a:rPr>
                        <a:t>tab.</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To print your poster using our same-day professional printing service,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a:t>
                      </a:r>
                      <a:r>
                        <a:rPr lang="en-US" sz="1100" i="0" dirty="0">
                          <a:solidFill>
                            <a:srgbClr val="FFC000"/>
                          </a:solidFill>
                          <a:latin typeface="Arial"/>
                          <a:cs typeface="Arial"/>
                        </a:rPr>
                        <a:t>Order your poster</a:t>
                      </a:r>
                      <a:r>
                        <a:rPr lang="en-US" sz="1100" i="0" dirty="0">
                          <a:solidFill>
                            <a:srgbClr val="D9D9D9"/>
                          </a:solidFill>
                          <a:latin typeface="Arial"/>
                          <a:cs typeface="Arial"/>
                        </a:rPr>
                        <a:t>".</a:t>
                      </a:r>
                      <a:endParaRPr lang="en-US" sz="11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02941">
                <a:tc>
                  <a:txBody>
                    <a:bodyPr/>
                    <a:lstStyle/>
                    <a:p>
                      <a:pPr algn="ctr"/>
                      <a:endParaRPr lang="en-US" sz="1100" dirty="0">
                        <a:solidFill>
                          <a:srgbClr val="1F3A4E"/>
                        </a:solidFill>
                      </a:endParaRPr>
                    </a:p>
                    <a:p>
                      <a:pPr algn="ctr"/>
                      <a:endParaRPr lang="en-US" sz="1100" dirty="0">
                        <a:solidFill>
                          <a:srgbClr val="1F3A4E"/>
                        </a:solidFill>
                      </a:endParaRPr>
                    </a:p>
                    <a:p>
                      <a:pPr algn="ctr"/>
                      <a:r>
                        <a:rPr lang="en-US" sz="1100" dirty="0">
                          <a:solidFill>
                            <a:schemeClr val="bg1"/>
                          </a:solidFill>
                          <a:latin typeface="Arial" panose="020B0604020202020204" pitchFamily="34" charset="0"/>
                          <a:cs typeface="Arial" panose="020B0604020202020204" pitchFamily="34" charset="0"/>
                        </a:rPr>
                        <a:t>This is a template for a</a:t>
                      </a:r>
                    </a:p>
                    <a:p>
                      <a:pPr algn="ctr"/>
                      <a:r>
                        <a:rPr lang="en-US" sz="1100" dirty="0">
                          <a:solidFill>
                            <a:schemeClr val="bg1"/>
                          </a:solidFill>
                          <a:latin typeface="Arial" panose="020B0604020202020204" pitchFamily="34" charset="0"/>
                          <a:cs typeface="Arial" panose="020B0604020202020204" pitchFamily="34" charset="0"/>
                        </a:rPr>
                        <a:t>presentation poster </a:t>
                      </a:r>
                      <a:br>
                        <a:rPr lang="en-US" sz="1100" dirty="0">
                          <a:solidFill>
                            <a:schemeClr val="bg1"/>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36 inches tall</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by</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60 inches wide</a:t>
                      </a:r>
                      <a:r>
                        <a:rPr lang="en-US" sz="1100" dirty="0">
                          <a:solidFill>
                            <a:schemeClr val="bg1"/>
                          </a:solidFill>
                          <a:latin typeface="Arial" panose="020B0604020202020204" pitchFamily="34" charset="0"/>
                          <a:cs typeface="Arial" panose="020B0604020202020204" pitchFamily="34" charset="0"/>
                        </a:rPr>
                        <a:t/>
                      </a:r>
                      <a:br>
                        <a:rPr lang="en-US" sz="1100" dirty="0">
                          <a:solidFill>
                            <a:schemeClr val="bg1"/>
                          </a:solidFill>
                          <a:latin typeface="Arial" panose="020B0604020202020204" pitchFamily="34" charset="0"/>
                          <a:cs typeface="Arial" panose="020B0604020202020204" pitchFamily="34" charset="0"/>
                        </a:rPr>
                      </a:br>
                      <a:endParaRPr lang="en-US" sz="11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r>
                        <a:rPr lang="en-US" sz="1100" b="0" baseline="0" dirty="0">
                          <a:solidFill>
                            <a:srgbClr val="FFC000"/>
                          </a:solidFill>
                          <a:latin typeface="Arial" panose="020B0604020202020204" pitchFamily="34" charset="0"/>
                          <a:cs typeface="Arial" panose="020B0604020202020204" pitchFamily="34" charset="0"/>
                        </a:rPr>
                        <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r>
                        <a:rPr lang="en-US" sz="1100" b="0" baseline="0" dirty="0">
                          <a:solidFill>
                            <a:srgbClr val="FFC000"/>
                          </a:solidFill>
                          <a:latin typeface="Arial" panose="020B0604020202020204" pitchFamily="34" charset="0"/>
                          <a:cs typeface="Arial" panose="020B0604020202020204" pitchFamily="34" charset="0"/>
                        </a:rPr>
                        <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42 tall x 70 wide</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48 tall x 80 wide</a:t>
                      </a:r>
                    </a:p>
                  </a:txBody>
                  <a:tcPr marL="182880" marT="137160">
                    <a:solidFill>
                      <a:srgbClr val="010101"/>
                    </a:solidFill>
                  </a:tcPr>
                </a:tc>
                <a:extLst>
                  <a:ext uri="{0D108BD9-81ED-4DB2-BD59-A6C34878D82A}">
                    <a16:rowId xmlns:a16="http://schemas.microsoft.com/office/drawing/2014/main" val="10008"/>
                  </a:ext>
                </a:extLst>
              </a:tr>
              <a:tr h="2160040">
                <a:tc>
                  <a:txBody>
                    <a:bodyPr/>
                    <a:lstStyle/>
                    <a:p>
                      <a:endParaRPr lang="en-US" sz="1100" dirty="0">
                        <a:solidFill>
                          <a:srgbClr val="1F3A4E"/>
                        </a:solidFill>
                      </a:endParaRPr>
                    </a:p>
                  </a:txBody>
                  <a:tcPr>
                    <a:blipFill rotWithShape="1">
                      <a:blip r:embed="rId4"/>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105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1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1. </a:t>
                      </a:r>
                      <a:r>
                        <a:rPr lang="en-US" sz="11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2. </a:t>
                      </a:r>
                      <a:r>
                        <a:rPr lang="en-US" sz="11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90685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r>
                        <a:rPr lang="en-US" sz="1100" b="0" baseline="0" dirty="0">
                          <a:solidFill>
                            <a:srgbClr val="FFC000"/>
                          </a:solidFill>
                          <a:latin typeface="Arial" panose="020B0604020202020204" pitchFamily="34" charset="0"/>
                          <a:cs typeface="Arial" panose="020B0604020202020204" pitchFamily="34" charset="0"/>
                        </a:rPr>
                        <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926164">
                <a:tc>
                  <a:txBody>
                    <a:bodyPr/>
                    <a:lstStyle/>
                    <a:p>
                      <a:endParaRPr lang="en-US" sz="1100" dirty="0">
                        <a:solidFill>
                          <a:srgbClr val="1F3A4E"/>
                        </a:solidFill>
                      </a:endParaRPr>
                    </a:p>
                  </a:txBody>
                  <a:tcPr>
                    <a:blipFill rotWithShape="1">
                      <a:blip r:embed="rId5"/>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r>
                        <a:rPr lang="en-US" sz="1100" b="0" baseline="0" dirty="0">
                          <a:solidFill>
                            <a:schemeClr val="bg1"/>
                          </a:solidFill>
                          <a:latin typeface="Arial" panose="020B0604020202020204" pitchFamily="34" charset="0"/>
                          <a:cs typeface="Arial" panose="020B0604020202020204" pitchFamily="34" charset="0"/>
                        </a:rPr>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r>
                        <a:rPr lang="en-US" sz="1100" b="0" baseline="0" dirty="0">
                          <a:solidFill>
                            <a:schemeClr val="bg1"/>
                          </a:solidFill>
                          <a:latin typeface="Arial" panose="020B0604020202020204" pitchFamily="34" charset="0"/>
                          <a:cs typeface="Arial" panose="020B0604020202020204" pitchFamily="34" charset="0"/>
                        </a:rPr>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Click inside a section header to add its text. </a:t>
                      </a:r>
                      <a:r>
                        <a:rPr lang="en-US" sz="1100" b="0" baseline="0" dirty="0">
                          <a:solidFill>
                            <a:schemeClr val="bg1"/>
                          </a:solidFill>
                          <a:latin typeface="Arial" panose="020B0604020202020204" pitchFamily="34" charset="0"/>
                          <a:cs typeface="Arial" panose="020B0604020202020204" pitchFamily="34" charset="0"/>
                        </a:rPr>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r>
                        <a:rPr lang="en-US" sz="1100" b="0" baseline="0" dirty="0">
                          <a:solidFill>
                            <a:schemeClr val="bg1"/>
                          </a:solidFill>
                          <a:latin typeface="Arial" panose="020B0604020202020204" pitchFamily="34" charset="0"/>
                          <a:cs typeface="Arial" panose="020B0604020202020204" pitchFamily="34" charset="0"/>
                        </a:rPr>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1772445">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1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1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1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19752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54977">
                <a:tc gridSpan="2">
                  <a:txBody>
                    <a:bodyPr/>
                    <a:lstStyle/>
                    <a:p>
                      <a:endParaRPr lang="en-US" sz="1100" dirty="0">
                        <a:solidFill>
                          <a:schemeClr val="bg1"/>
                        </a:solidFill>
                        <a:latin typeface="Arial" panose="020B0604020202020204" pitchFamily="34" charset="0"/>
                        <a:cs typeface="Arial" panose="020B0604020202020204" pitchFamily="34" charset="0"/>
                      </a:endParaRPr>
                    </a:p>
                  </a:txBody>
                  <a:tcPr marL="182880" marT="137160">
                    <a:blipFill rotWithShape="1">
                      <a:blip r:embed="rId6"/>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6448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1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60529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100" noProof="0" dirty="0">
                        <a:solidFill>
                          <a:schemeClr val="bg1"/>
                        </a:solidFill>
                        <a:latin typeface="Arial"/>
                        <a:cs typeface="Arial"/>
                      </a:endParaRPr>
                    </a:p>
                  </a:txBody>
                  <a:tcPr marL="182880" marT="137160">
                    <a:blipFill rotWithShape="1">
                      <a:blip r:embed="rId7"/>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64FD3542-AD2C-C041-AA7D-037EAF9B14E2}"/>
              </a:ext>
            </a:extLst>
          </p:cNvPr>
          <p:cNvGraphicFramePr>
            <a:graphicFrameLocks noGrp="1"/>
          </p:cNvGraphicFramePr>
          <p:nvPr userDrawn="1">
            <p:extLst>
              <p:ext uri="{D42A27DB-BD31-4B8C-83A1-F6EECF244321}">
                <p14:modId xmlns:p14="http://schemas.microsoft.com/office/powerpoint/2010/main" val="1820785528"/>
              </p:ext>
            </p:extLst>
          </p:nvPr>
        </p:nvGraphicFramePr>
        <p:xfrm>
          <a:off x="27918589" y="0"/>
          <a:ext cx="6099844" cy="16632915"/>
        </p:xfrm>
        <a:graphic>
          <a:graphicData uri="http://schemas.openxmlformats.org/drawingml/2006/table">
            <a:tbl>
              <a:tblPr firstRow="1" bandRow="1">
                <a:tableStyleId>{5C22544A-7EE6-4342-B048-85BDC9FD1C3A}</a:tableStyleId>
              </a:tblPr>
              <a:tblGrid>
                <a:gridCol w="3056584">
                  <a:extLst>
                    <a:ext uri="{9D8B030D-6E8A-4147-A177-3AD203B41FA5}">
                      <a16:colId xmlns:a16="http://schemas.microsoft.com/office/drawing/2014/main" val="20000"/>
                    </a:ext>
                  </a:extLst>
                </a:gridCol>
                <a:gridCol w="3043260">
                  <a:extLst>
                    <a:ext uri="{9D8B030D-6E8A-4147-A177-3AD203B41FA5}">
                      <a16:colId xmlns:a16="http://schemas.microsoft.com/office/drawing/2014/main" val="4164475170"/>
                    </a:ext>
                  </a:extLst>
                </a:gridCol>
              </a:tblGrid>
              <a:tr h="85565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2710095">
                <a:tc gridSpan="2">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200" dirty="0">
                          <a:solidFill>
                            <a:srgbClr val="FFC000"/>
                          </a:solidFill>
                          <a:hlinkClick r:id="rId8">
                            <a:extLst>
                              <a:ext uri="{A12FA001-AC4F-418D-AE19-62706E023703}">
                                <ahyp:hlinkClr xmlns="" xmlns:ahyp="http://schemas.microsoft.com/office/drawing/2018/hyperlinkcolor" val="tx"/>
                              </a:ext>
                            </a:extLst>
                          </a:hlinkClick>
                        </a:rPr>
                        <a:t>https://www.posterpresentations.com/how-to-change-the-research-poster-template-colors.html</a:t>
                      </a:r>
                      <a:endParaRPr lang="en-US" sz="1200" dirty="0">
                        <a:solidFill>
                          <a:srgbClr val="FFC000"/>
                        </a:solidFill>
                      </a:endParaRP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1"/>
                  </a:ext>
                </a:extLst>
              </a:tr>
              <a:tr h="1786749">
                <a:tc grid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layout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200" dirty="0">
                          <a:solidFill>
                            <a:srgbClr val="D9D9D9"/>
                          </a:solidFill>
                          <a:latin typeface="Arial" panose="020B0604020202020204" pitchFamily="34" charset="0"/>
                          <a:cs typeface="Arial" panose="020B0604020202020204" pitchFamily="34" charset="0"/>
                        </a:rPr>
                        <a:t>You can see a tutorial here: </a:t>
                      </a:r>
                      <a:r>
                        <a:rPr lang="en-US" sz="1200" u="sng" dirty="0">
                          <a:solidFill>
                            <a:srgbClr val="FFC000"/>
                          </a:solidFill>
                          <a:latin typeface="Arial" panose="020B0604020202020204" pitchFamily="34" charset="0"/>
                          <a:cs typeface="Arial" panose="020B0604020202020204" pitchFamily="34" charset="0"/>
                        </a:rPr>
                        <a:t>https://</a:t>
                      </a:r>
                      <a:r>
                        <a:rPr lang="en-US" sz="1200" u="sng" dirty="0" err="1">
                          <a:solidFill>
                            <a:srgbClr val="FFC000"/>
                          </a:solidFill>
                          <a:latin typeface="Arial" panose="020B0604020202020204" pitchFamily="34" charset="0"/>
                          <a:cs typeface="Arial" panose="020B0604020202020204" pitchFamily="34" charset="0"/>
                        </a:rPr>
                        <a:t>www.posterpresentations.com</a:t>
                      </a:r>
                      <a:r>
                        <a:rPr lang="en-US" sz="1200" u="sng" dirty="0">
                          <a:solidFill>
                            <a:srgbClr val="FFC000"/>
                          </a:solidFill>
                          <a:latin typeface="Arial" panose="020B0604020202020204" pitchFamily="34" charset="0"/>
                          <a:cs typeface="Arial" panose="020B0604020202020204" pitchFamily="34" charset="0"/>
                        </a:rPr>
                        <a:t>/how-to-change-the-column-</a:t>
                      </a:r>
                      <a:r>
                        <a:rPr lang="en-US" sz="1200" u="sng" dirty="0" err="1">
                          <a:solidFill>
                            <a:srgbClr val="FFC000"/>
                          </a:solidFill>
                          <a:latin typeface="Arial" panose="020B0604020202020204" pitchFamily="34" charset="0"/>
                          <a:cs typeface="Arial" panose="020B0604020202020204" pitchFamily="34" charset="0"/>
                        </a:rPr>
                        <a:t>configuration.html</a:t>
                      </a:r>
                      <a:endParaRPr lang="en-US" sz="3200" u="sng" dirty="0">
                        <a:solidFill>
                          <a:srgbClr val="FFC000"/>
                        </a:solidFill>
                      </a:endParaRPr>
                    </a:p>
                  </a:txBody>
                  <a:tcPr marL="182880" marT="137160">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52204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a:t>
                      </a:r>
                      <a:r>
                        <a:rPr lang="en-US" sz="1200" baseline="0" noProof="0" dirty="0">
                          <a:solidFill>
                            <a:srgbClr val="D9D9D9"/>
                          </a:solidFill>
                          <a:latin typeface="Arial" panose="020B0604020202020204" pitchFamily="34" charset="0"/>
                          <a:cs typeface="Arial" panose="020B0604020202020204" pitchFamily="34" charset="0"/>
                        </a:rPr>
                        <a:t> Guides</a:t>
                      </a:r>
                      <a:r>
                        <a:rPr lang="en-US" sz="1200" noProof="0" dirty="0">
                          <a:solidFill>
                            <a:srgbClr val="D9D9D9"/>
                          </a:solidFill>
                          <a:latin typeface="Arial" panose="020B0604020202020204" pitchFamily="34" charset="0"/>
                          <a:cs typeface="Arial" panose="020B0604020202020204" pitchFamily="34" charset="0"/>
                        </a:rPr>
                        <a:t> </a:t>
                      </a:r>
                      <a:r>
                        <a:rPr lang="en-US" sz="1200" u="sng" noProof="0" dirty="0">
                          <a:solidFill>
                            <a:srgbClr val="D9D9D9"/>
                          </a:solidFill>
                          <a:latin typeface="Arial" panose="020B0604020202020204" pitchFamily="34" charset="0"/>
                          <a:cs typeface="Arial" panose="020B0604020202020204" pitchFamily="34" charset="0"/>
                        </a:rPr>
                        <a:t>are outside the template’s printable area</a:t>
                      </a:r>
                      <a:r>
                        <a:rPr lang="en-US" sz="1200" noProof="0" dirty="0">
                          <a:solidFill>
                            <a:srgbClr val="D9D9D9"/>
                          </a:solidFill>
                          <a:latin typeface="Arial" panose="020B0604020202020204" pitchFamily="34" charset="0"/>
                          <a:cs typeface="Arial" panose="020B0604020202020204" pitchFamily="34" charset="0"/>
                        </a:rPr>
                        <a:t> and they will not be on the printed poster</a:t>
                      </a:r>
                      <a:r>
                        <a:rPr lang="en-US" sz="1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To hide the guides click on the </a:t>
                      </a:r>
                      <a:r>
                        <a:rPr lang="en-US" sz="1200" b="1" baseline="0" noProof="0" dirty="0">
                          <a:solidFill>
                            <a:srgbClr val="D9D9D9"/>
                          </a:solidFill>
                          <a:latin typeface="Arial" panose="020B0604020202020204" pitchFamily="34" charset="0"/>
                          <a:cs typeface="Arial" panose="020B0604020202020204" pitchFamily="34" charset="0"/>
                        </a:rPr>
                        <a:t>Home</a:t>
                      </a:r>
                      <a:r>
                        <a:rPr lang="en-US" sz="1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200" b="1"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200" b="1" baseline="0" noProof="0" dirty="0">
                          <a:solidFill>
                            <a:srgbClr val="D9D9D9"/>
                          </a:solidFill>
                          <a:latin typeface="Arial" panose="020B0604020202020204" pitchFamily="34" charset="0"/>
                          <a:cs typeface="Arial" panose="020B0604020202020204" pitchFamily="34" charset="0"/>
                        </a:rPr>
                        <a:t>Without Guides </a:t>
                      </a:r>
                      <a:r>
                        <a:rPr lang="en-US" sz="1200" b="0"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a:t>
                      </a: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40706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endParaRPr lang="en-US"/>
                    </a:p>
                  </a:txBody>
                  <a:tcPr/>
                </a:tc>
                <a:extLst>
                  <a:ext uri="{0D108BD9-81ED-4DB2-BD59-A6C34878D82A}">
                    <a16:rowId xmlns:a16="http://schemas.microsoft.com/office/drawing/2014/main" val="1766341567"/>
                  </a:ext>
                </a:extLst>
              </a:tr>
              <a:tr h="1853928">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algn="ctr"/>
                      <a:r>
                        <a:rPr lang="en-US" sz="6600" b="1" dirty="0">
                          <a:solidFill>
                            <a:srgbClr val="D9D9D9"/>
                          </a:solidFill>
                          <a:latin typeface="Arial" panose="020B0604020202020204" pitchFamily="34" charset="0"/>
                          <a:cs typeface="Arial" panose="020B0604020202020204" pitchFamily="34" charset="0"/>
                        </a:rPr>
                        <a:t>F5</a:t>
                      </a:r>
                      <a:r>
                        <a:rPr lang="en-US" sz="1200" baseline="0" dirty="0">
                          <a:solidFill>
                            <a:srgbClr val="D9D9D9"/>
                          </a:solidFill>
                          <a:latin typeface="Arial" panose="020B0604020202020204" pitchFamily="34" charset="0"/>
                          <a:cs typeface="Arial" panose="020B0604020202020204" pitchFamily="34" charset="0"/>
                        </a:rPr>
                        <a:t> </a:t>
                      </a:r>
                      <a:endParaRPr lang="en-US" sz="32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27641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
                      </a: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r h="659987">
                <a:tc gridSpan="2">
                  <a:txBody>
                    <a:bodyPr/>
                    <a:lstStyle/>
                    <a:p>
                      <a:endParaRPr lang="en-US" sz="1200" dirty="0">
                        <a:solidFill>
                          <a:srgbClr val="1F3A4E"/>
                        </a:solidFill>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0008"/>
                  </a:ext>
                </a:extLst>
              </a:tr>
              <a:tr h="2073273">
                <a:tc>
                  <a:txBody>
                    <a:bodyPr/>
                    <a:lstStyle/>
                    <a:p>
                      <a:pPr>
                        <a:lnSpc>
                          <a:spcPts val="2600"/>
                        </a:lnSpc>
                      </a:pPr>
                      <a:r>
                        <a:rPr lang="en-US" sz="1100" dirty="0">
                          <a:solidFill>
                            <a:schemeClr val="bg1">
                              <a:lumMod val="85000"/>
                            </a:schemeClr>
                          </a:solidFill>
                          <a:latin typeface="Arial"/>
                          <a:cs typeface="Arial"/>
                        </a:rPr>
                        <a:t>© 2019</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r>
                        <a:rPr lang="en-US" sz="1100" dirty="0">
                          <a:solidFill>
                            <a:schemeClr val="bg1">
                              <a:lumMod val="85000"/>
                            </a:schemeClr>
                          </a:solidFill>
                          <a:latin typeface="Arial"/>
                          <a:cs typeface="Arial"/>
                        </a:rPr>
                        <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ts val="26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D0D0D0"/>
                          </a:solidFill>
                          <a:latin typeface="Arial"/>
                          <a:cs typeface="Arial"/>
                        </a:rPr>
                        <a:t>For complete tutorials</a:t>
                      </a:r>
                      <a:r>
                        <a:rPr lang="en-US" sz="1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50" b="1" dirty="0">
                          <a:solidFill>
                            <a:srgbClr val="FFC000"/>
                          </a:solidFill>
                          <a:latin typeface="Arial"/>
                          <a:cs typeface="Arial"/>
                        </a:rPr>
                        <a:t>https://</a:t>
                      </a:r>
                      <a:r>
                        <a:rPr lang="en-US" sz="1050" b="1" dirty="0" err="1">
                          <a:solidFill>
                            <a:srgbClr val="FFC000"/>
                          </a:solidFill>
                          <a:latin typeface="Arial"/>
                          <a:cs typeface="Arial"/>
                        </a:rPr>
                        <a:t>www.posterpresentations.com</a:t>
                      </a:r>
                      <a:r>
                        <a:rPr lang="en-US" sz="1050" b="1" dirty="0">
                          <a:solidFill>
                            <a:srgbClr val="FFC000"/>
                          </a:solidFill>
                          <a:latin typeface="Arial"/>
                          <a:cs typeface="Arial"/>
                        </a:rPr>
                        <a:t>/</a:t>
                      </a:r>
                      <a:r>
                        <a:rPr lang="en-US" sz="1050" b="1" dirty="0" err="1">
                          <a:solidFill>
                            <a:srgbClr val="FFC000"/>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 id="2147483659" r:id="rId2"/>
  </p:sldLayoutIdLst>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918370" y="16156940"/>
            <a:ext cx="1571625" cy="191341"/>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1457117017"/>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ijncd.org/article.asp?issn=2468-8827" TargetMode="External"/><Relationship Id="rId7"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Text Placeholder 297"/>
          <p:cNvSpPr>
            <a:spLocks noGrp="1"/>
          </p:cNvSpPr>
          <p:nvPr>
            <p:ph type="body" sz="quarter" idx="10"/>
          </p:nvPr>
        </p:nvSpPr>
        <p:spPr>
          <a:xfrm>
            <a:off x="437447" y="2756623"/>
            <a:ext cx="6676504" cy="2966672"/>
          </a:xfrm>
          <a:ln w="38100">
            <a:solidFill>
              <a:srgbClr val="7030A0"/>
            </a:solidFill>
          </a:ln>
        </p:spPr>
        <p:style>
          <a:lnRef idx="2">
            <a:schemeClr val="accent3"/>
          </a:lnRef>
          <a:fillRef idx="1">
            <a:schemeClr val="lt1"/>
          </a:fillRef>
          <a:effectRef idx="0">
            <a:schemeClr val="accent3"/>
          </a:effectRef>
          <a:fontRef idx="minor">
            <a:schemeClr val="dk1"/>
          </a:fontRef>
        </p:style>
        <p:txBody>
          <a:bodyPr/>
          <a:lstStyle/>
          <a:p>
            <a:pPr marL="457200" indent="-457200">
              <a:buFont typeface="Arial" panose="020B0604020202020204" pitchFamily="34" charset="0"/>
              <a:buChar char="•"/>
            </a:pPr>
            <a:r>
              <a:rPr lang="en-US" sz="2400" dirty="0"/>
              <a:t>Prediabetes is a serious health condition where blood sugar levels are higher than normal, but not high enough yet to be diagnosed as diabetes.</a:t>
            </a:r>
          </a:p>
          <a:p>
            <a:pPr marL="457200" indent="-457200">
              <a:buFont typeface="Arial" panose="020B0604020202020204" pitchFamily="34" charset="0"/>
              <a:buChar char="•"/>
            </a:pPr>
            <a:r>
              <a:rPr lang="en-US" sz="2400" dirty="0"/>
              <a:t> People with prediabetes have up to a 50% chance of developing diabetes over the next five to 10 years as well as an increased risk of heart disease and stroke</a:t>
            </a:r>
            <a:r>
              <a:rPr lang="en-US" sz="2800" dirty="0"/>
              <a:t>.</a:t>
            </a:r>
            <a:endParaRPr lang="en-US" sz="2800" dirty="0"/>
          </a:p>
        </p:txBody>
      </p:sp>
      <p:sp>
        <p:nvSpPr>
          <p:cNvPr id="299" name="Text Placeholder 298"/>
          <p:cNvSpPr>
            <a:spLocks noGrp="1"/>
          </p:cNvSpPr>
          <p:nvPr>
            <p:ph type="body" sz="quarter" idx="11"/>
          </p:nvPr>
        </p:nvSpPr>
        <p:spPr>
          <a:xfrm>
            <a:off x="405674" y="2045339"/>
            <a:ext cx="6663878" cy="474850"/>
          </a:xfrm>
          <a:solidFill>
            <a:schemeClr val="accent1">
              <a:lumMod val="60000"/>
              <a:lumOff val="40000"/>
            </a:schemeClr>
          </a:solidFill>
          <a:ln w="38100">
            <a:solidFill>
              <a:schemeClr val="accent1">
                <a:lumMod val="50000"/>
              </a:schemeClr>
            </a:solidFill>
          </a:ln>
        </p:spPr>
        <p:style>
          <a:lnRef idx="2">
            <a:schemeClr val="accent4"/>
          </a:lnRef>
          <a:fillRef idx="1">
            <a:schemeClr val="lt1"/>
          </a:fillRef>
          <a:effectRef idx="0">
            <a:schemeClr val="accent4"/>
          </a:effectRef>
          <a:fontRef idx="minor">
            <a:schemeClr val="dk1"/>
          </a:fontRef>
        </p:style>
        <p:txBody>
          <a:bodyPr/>
          <a:lstStyle/>
          <a:p>
            <a:r>
              <a:rPr lang="en-US" sz="2400" u="none" dirty="0" smtClean="0">
                <a:latin typeface="Times New Roman" panose="02020603050405020304" pitchFamily="18" charset="0"/>
                <a:cs typeface="Times New Roman" panose="02020603050405020304" pitchFamily="18" charset="0"/>
              </a:rPr>
              <a:t>INTRODUCTION </a:t>
            </a:r>
            <a:endParaRPr lang="en-US" sz="2400" u="none"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302" name="Text Placeholder 301"/>
          <p:cNvSpPr>
            <a:spLocks noGrp="1"/>
          </p:cNvSpPr>
          <p:nvPr>
            <p:ph type="body" sz="quarter" idx="19"/>
          </p:nvPr>
        </p:nvSpPr>
        <p:spPr>
          <a:xfrm>
            <a:off x="520780" y="6851475"/>
            <a:ext cx="6593171" cy="3218450"/>
          </a:xfrm>
          <a:ln w="38100">
            <a:solidFill>
              <a:srgbClr val="7030A0"/>
            </a:solidFill>
          </a:ln>
        </p:spPr>
        <p:style>
          <a:lnRef idx="2">
            <a:schemeClr val="accent3"/>
          </a:lnRef>
          <a:fillRef idx="1">
            <a:schemeClr val="lt1"/>
          </a:fillRef>
          <a:effectRef idx="0">
            <a:schemeClr val="accent3"/>
          </a:effectRef>
          <a:fontRef idx="minor">
            <a:schemeClr val="dk1"/>
          </a:fontRef>
        </p:style>
        <p:txBody>
          <a:bodyPr wrap="square" lIns="130622" tIns="130622" rIns="130622" bIns="130622">
            <a:spAutoFit/>
          </a:bodyPr>
          <a:lstStyle/>
          <a:p>
            <a:pPr marL="342900" indent="-342900">
              <a:buFont typeface="Arial" panose="020B0604020202020204" pitchFamily="34" charset="0"/>
              <a:buChar char="•"/>
            </a:pPr>
            <a:r>
              <a:rPr lang="en-AU" sz="2400" dirty="0"/>
              <a:t>To assess the prevalence and risk factors of prediabetes in the Eastern Mediterranean Region to provide an up-to-date review of the prediabetes status in this region and highlights areas where planning and action are needed. In addition, this study can potentially serve as a platform for future studies on the risks and causes of prediabetes. </a:t>
            </a:r>
            <a:endParaRPr lang="en-US" sz="2400" dirty="0"/>
          </a:p>
        </p:txBody>
      </p:sp>
      <p:sp>
        <p:nvSpPr>
          <p:cNvPr id="303" name="Text Placeholder 302"/>
          <p:cNvSpPr>
            <a:spLocks noGrp="1"/>
          </p:cNvSpPr>
          <p:nvPr>
            <p:ph type="body" sz="quarter" idx="20"/>
          </p:nvPr>
        </p:nvSpPr>
        <p:spPr>
          <a:xfrm>
            <a:off x="499947" y="6158386"/>
            <a:ext cx="6663878" cy="474850"/>
          </a:xfrm>
          <a:solidFill>
            <a:schemeClr val="accent1">
              <a:lumMod val="60000"/>
              <a:lumOff val="40000"/>
            </a:schemeClr>
          </a:solidFill>
          <a:ln w="38100">
            <a:solidFill>
              <a:schemeClr val="accent1">
                <a:lumMod val="50000"/>
              </a:schemeClr>
            </a:solidFill>
          </a:ln>
        </p:spPr>
        <p:style>
          <a:lnRef idx="2">
            <a:schemeClr val="accent4"/>
          </a:lnRef>
          <a:fillRef idx="1">
            <a:schemeClr val="lt1"/>
          </a:fillRef>
          <a:effectRef idx="0">
            <a:schemeClr val="accent4"/>
          </a:effectRef>
          <a:fontRef idx="minor">
            <a:schemeClr val="dk1"/>
          </a:fontRef>
        </p:style>
        <p:txBody>
          <a:bodyPr wrap="square" lIns="52249" tIns="52249" rIns="52249" bIns="52249" anchor="ctr" anchorCtr="0">
            <a:spAutoFit/>
          </a:bodyPr>
          <a:lstStyle/>
          <a:p>
            <a:r>
              <a:rPr lang="en-US" sz="2400" u="none" dirty="0" smtClean="0">
                <a:latin typeface="Times New Roman" panose="02020603050405020304" pitchFamily="18" charset="0"/>
                <a:cs typeface="Times New Roman" panose="02020603050405020304" pitchFamily="18" charset="0"/>
              </a:rPr>
              <a:t>OBJECTIVE </a:t>
            </a:r>
            <a:endParaRPr lang="en-US" sz="2400" u="none" dirty="0">
              <a:latin typeface="Times New Roman" panose="02020603050405020304" pitchFamily="18" charset="0"/>
              <a:cs typeface="Times New Roman" panose="02020603050405020304" pitchFamily="18" charset="0"/>
            </a:endParaRPr>
          </a:p>
        </p:txBody>
      </p:sp>
      <p:sp>
        <p:nvSpPr>
          <p:cNvPr id="304" name="Text Placeholder 303"/>
          <p:cNvSpPr>
            <a:spLocks noGrp="1"/>
          </p:cNvSpPr>
          <p:nvPr>
            <p:ph type="body" sz="quarter" idx="21"/>
          </p:nvPr>
        </p:nvSpPr>
        <p:spPr>
          <a:xfrm>
            <a:off x="7395355" y="2645073"/>
            <a:ext cx="12383415" cy="4178713"/>
          </a:xfrm>
          <a:ln w="38100">
            <a:solidFill>
              <a:schemeClr val="accent1">
                <a:lumMod val="50000"/>
              </a:schemeClr>
            </a:solidFill>
          </a:ln>
        </p:spPr>
        <p:style>
          <a:lnRef idx="2">
            <a:schemeClr val="accent3"/>
          </a:lnRef>
          <a:fillRef idx="1">
            <a:schemeClr val="lt1"/>
          </a:fillRef>
          <a:effectRef idx="0">
            <a:schemeClr val="accent3"/>
          </a:effectRef>
          <a:fontRef idx="minor">
            <a:schemeClr val="dk1"/>
          </a:fontRef>
        </p:style>
        <p:txBody>
          <a:bodyPr wrap="square" lIns="130622" tIns="130622" rIns="130622" bIns="130622">
            <a:spAutoFit/>
          </a:bodyPr>
          <a:lstStyle/>
          <a:p>
            <a:pPr marL="457200" indent="-457200">
              <a:buFont typeface="Arial" panose="020B0604020202020204" pitchFamily="34" charset="0"/>
              <a:buChar char="•"/>
            </a:pPr>
            <a:r>
              <a:rPr lang="en-US" sz="2400" dirty="0"/>
              <a:t>This SR was planned and carried out in </a:t>
            </a:r>
            <a:r>
              <a:rPr lang="en-US" sz="2400" dirty="0" smtClean="0"/>
              <a:t>2022 </a:t>
            </a:r>
            <a:r>
              <a:rPr lang="en-US" sz="2400" dirty="0"/>
              <a:t>and was </a:t>
            </a:r>
            <a:r>
              <a:rPr lang="en-US" sz="2400" dirty="0" smtClean="0"/>
              <a:t>conducted in </a:t>
            </a:r>
            <a:r>
              <a:rPr lang="en-US" sz="2400" dirty="0"/>
              <a:t>line with the guideline of the PRISMA statement (2).</a:t>
            </a:r>
          </a:p>
          <a:p>
            <a:pPr marL="457200" indent="-457200">
              <a:buFont typeface="Arial" panose="020B0604020202020204" pitchFamily="34" charset="0"/>
              <a:buChar char="•"/>
            </a:pPr>
            <a:r>
              <a:rPr lang="en-AU" sz="2400" dirty="0"/>
              <a:t>Inclusion criteria: observational studies that used either ADA or WHO prediabetes criteria as definitions; on adult populations; in any of the EMR countries and were published at any time in English</a:t>
            </a:r>
            <a:r>
              <a:rPr lang="en-US" sz="2400" dirty="0"/>
              <a:t>.</a:t>
            </a:r>
          </a:p>
          <a:p>
            <a:pPr marL="457200" indent="-457200">
              <a:buFont typeface="Arial" panose="020B0604020202020204" pitchFamily="34" charset="0"/>
              <a:buChar char="•"/>
            </a:pPr>
            <a:r>
              <a:rPr lang="en-US" sz="2400" dirty="0"/>
              <a:t>Search in 6 databases (MEDLINE, Scopus, CINAHIL, Pub med, the Web of Science, and Science Direct ) </a:t>
            </a:r>
          </a:p>
          <a:p>
            <a:pPr marL="457200" indent="-457200">
              <a:buFont typeface="Arial" panose="020B0604020202020204" pitchFamily="34" charset="0"/>
              <a:buChar char="•"/>
            </a:pPr>
            <a:r>
              <a:rPr lang="en-US" sz="2400" dirty="0"/>
              <a:t>we screened the title and abstract  followed by a text review, then we assessed the risk of bias in each study using A quality assessment checklist for the prevalence study and the Newcastle-Ottawa Scale </a:t>
            </a:r>
            <a:endParaRPr lang="en-US" sz="2400" dirty="0"/>
          </a:p>
        </p:txBody>
      </p:sp>
      <p:sp>
        <p:nvSpPr>
          <p:cNvPr id="305" name="Text Placeholder 304"/>
          <p:cNvSpPr>
            <a:spLocks noGrp="1"/>
          </p:cNvSpPr>
          <p:nvPr>
            <p:ph type="body" sz="quarter" idx="22"/>
          </p:nvPr>
        </p:nvSpPr>
        <p:spPr>
          <a:xfrm>
            <a:off x="7395355" y="2004223"/>
            <a:ext cx="12494745" cy="474850"/>
          </a:xfrm>
          <a:solidFill>
            <a:schemeClr val="accent1">
              <a:lumMod val="60000"/>
              <a:lumOff val="40000"/>
            </a:schemeClr>
          </a:solidFill>
          <a:ln w="38100">
            <a:solidFill>
              <a:schemeClr val="accent1">
                <a:lumMod val="50000"/>
              </a:schemeClr>
            </a:solidFill>
          </a:ln>
        </p:spPr>
        <p:style>
          <a:lnRef idx="2">
            <a:schemeClr val="accent4"/>
          </a:lnRef>
          <a:fillRef idx="1">
            <a:schemeClr val="lt1"/>
          </a:fillRef>
          <a:effectRef idx="0">
            <a:schemeClr val="accent4"/>
          </a:effectRef>
          <a:fontRef idx="minor">
            <a:schemeClr val="dk1"/>
          </a:fontRef>
        </p:style>
        <p:txBody>
          <a:bodyPr wrap="square" lIns="52249" tIns="52249" rIns="52249" bIns="52249" anchor="ctr" anchorCtr="0">
            <a:spAutoFit/>
          </a:bodyPr>
          <a:lstStyle/>
          <a:p>
            <a:r>
              <a:rPr lang="en-US" sz="2400" u="none" dirty="0" smtClean="0">
                <a:latin typeface="Times New Roman" panose="02020603050405020304" pitchFamily="18" charset="0"/>
                <a:cs typeface="Times New Roman" panose="02020603050405020304" pitchFamily="18" charset="0"/>
              </a:rPr>
              <a:t>MATERIALS &amp; METHODS</a:t>
            </a:r>
            <a:endParaRPr lang="en-US" sz="2400" u="none" dirty="0">
              <a:latin typeface="Times New Roman" panose="02020603050405020304" pitchFamily="18" charset="0"/>
              <a:cs typeface="Times New Roman" panose="02020603050405020304" pitchFamily="18" charset="0"/>
            </a:endParaRPr>
          </a:p>
        </p:txBody>
      </p:sp>
      <p:sp>
        <p:nvSpPr>
          <p:cNvPr id="311" name="Text Placeholder 310"/>
          <p:cNvSpPr>
            <a:spLocks noGrp="1"/>
          </p:cNvSpPr>
          <p:nvPr>
            <p:ph type="body" sz="quarter" idx="28"/>
          </p:nvPr>
        </p:nvSpPr>
        <p:spPr>
          <a:xfrm>
            <a:off x="20284867" y="12138659"/>
            <a:ext cx="6572768" cy="2713611"/>
          </a:xfrm>
        </p:spPr>
        <p:txBody>
          <a:bodyPr/>
          <a:lstStyle/>
          <a:p>
            <a:r>
              <a:rPr lang="en-US" b="1" dirty="0"/>
              <a:t> </a:t>
            </a:r>
            <a:r>
              <a:rPr lang="en-US" dirty="0" smtClean="0"/>
              <a:t>1. </a:t>
            </a:r>
            <a:r>
              <a:rPr lang="en-US" dirty="0" err="1" smtClean="0"/>
              <a:t>Roglic</a:t>
            </a:r>
            <a:r>
              <a:rPr lang="en-US" dirty="0" smtClean="0"/>
              <a:t> G. WHO Global report on diabetes: A summary. </a:t>
            </a:r>
            <a:r>
              <a:rPr lang="en-US" dirty="0" err="1" smtClean="0"/>
              <a:t>Int</a:t>
            </a:r>
            <a:r>
              <a:rPr lang="en-US" dirty="0" smtClean="0"/>
              <a:t> J </a:t>
            </a:r>
            <a:r>
              <a:rPr lang="en-US" dirty="0" err="1" smtClean="0"/>
              <a:t>Noncommunicable</a:t>
            </a:r>
            <a:r>
              <a:rPr lang="en-US" dirty="0" smtClean="0"/>
              <a:t> Dis [Internet]. 2016 Apr 1;1(1):3–8. Available from: </a:t>
            </a:r>
            <a:r>
              <a:rPr lang="en-US" dirty="0" smtClean="0">
                <a:hlinkClick r:id="rId3"/>
              </a:rPr>
              <a:t>https://</a:t>
            </a:r>
            <a:r>
              <a:rPr lang="en-US" dirty="0" smtClean="0">
                <a:hlinkClick r:id="rId3"/>
              </a:rPr>
              <a:t>www.ijncd.org/article.asp?issn=2468-8827</a:t>
            </a:r>
            <a:endParaRPr lang="en-US" dirty="0" smtClean="0"/>
          </a:p>
          <a:p>
            <a:endParaRPr lang="en-US" dirty="0" smtClean="0"/>
          </a:p>
          <a:p>
            <a:r>
              <a:rPr lang="en-US" dirty="0" smtClean="0"/>
              <a:t>2. </a:t>
            </a:r>
            <a:r>
              <a:rPr lang="en-US" dirty="0" err="1" smtClean="0"/>
              <a:t>Tricco</a:t>
            </a:r>
            <a:r>
              <a:rPr lang="en-US" dirty="0" smtClean="0"/>
              <a:t> </a:t>
            </a:r>
            <a:r>
              <a:rPr lang="en-US" dirty="0"/>
              <a:t>AC, Lillie E, </a:t>
            </a:r>
            <a:r>
              <a:rPr lang="en-US" dirty="0" err="1"/>
              <a:t>Zarin</a:t>
            </a:r>
            <a:r>
              <a:rPr lang="en-US" dirty="0"/>
              <a:t> W, O’Brien KK, Colquhoun H, </a:t>
            </a:r>
            <a:r>
              <a:rPr lang="en-US" dirty="0" err="1"/>
              <a:t>Levac</a:t>
            </a:r>
            <a:r>
              <a:rPr lang="en-US" dirty="0"/>
              <a:t> D, et al. PRISMA Extension for Scoping Reviews (PRISMA-</a:t>
            </a:r>
            <a:r>
              <a:rPr lang="en-US" dirty="0" err="1"/>
              <a:t>ScR</a:t>
            </a:r>
            <a:r>
              <a:rPr lang="en-US" dirty="0"/>
              <a:t>): Checklist and Explanation. Ann Intern Med. 2018 Oct;169(7):467–73. </a:t>
            </a:r>
            <a:endParaRPr lang="en-US" dirty="0" smtClean="0"/>
          </a:p>
          <a:p>
            <a:endParaRPr lang="en-US" dirty="0"/>
          </a:p>
          <a:p>
            <a:r>
              <a:rPr lang="en-US" dirty="0" smtClean="0"/>
              <a:t>3. Hoy </a:t>
            </a:r>
            <a:r>
              <a:rPr lang="en-US" dirty="0"/>
              <a:t>D, Brooks P, Woolf A, Blyth F, March L, Bain C, et al. Assessing risk of bias in prevalence studies: modification of an existing tool and evidence of interrater agreement. J </a:t>
            </a:r>
            <a:r>
              <a:rPr lang="en-US" dirty="0" err="1"/>
              <a:t>Clin</a:t>
            </a:r>
            <a:r>
              <a:rPr lang="en-US" dirty="0"/>
              <a:t> </a:t>
            </a:r>
            <a:r>
              <a:rPr lang="en-US" dirty="0" err="1"/>
              <a:t>Epidemiol</a:t>
            </a:r>
            <a:r>
              <a:rPr lang="en-US" dirty="0"/>
              <a:t>. 2012;65(9):934–9. </a:t>
            </a:r>
          </a:p>
          <a:p>
            <a:endParaRPr lang="en-US" dirty="0">
              <a:solidFill>
                <a:schemeClr val="accent5">
                  <a:lumMod val="50000"/>
                </a:schemeClr>
              </a:solidFill>
            </a:endParaRPr>
          </a:p>
        </p:txBody>
      </p:sp>
      <p:pic>
        <p:nvPicPr>
          <p:cNvPr id="10" name="Picture 9"/>
          <p:cNvPicPr>
            <a:picLocks noChangeAspect="1"/>
          </p:cNvPicPr>
          <p:nvPr/>
        </p:nvPicPr>
        <p:blipFill>
          <a:blip r:embed="rId4"/>
          <a:stretch>
            <a:fillRect/>
          </a:stretch>
        </p:blipFill>
        <p:spPr>
          <a:xfrm>
            <a:off x="24323040" y="332929"/>
            <a:ext cx="2175615" cy="970091"/>
          </a:xfrm>
          <a:prstGeom prst="rect">
            <a:avLst/>
          </a:prstGeom>
        </p:spPr>
      </p:pic>
      <p:sp>
        <p:nvSpPr>
          <p:cNvPr id="353" name="Text Placeholder 352"/>
          <p:cNvSpPr>
            <a:spLocks noGrp="1"/>
          </p:cNvSpPr>
          <p:nvPr>
            <p:ph type="body" sz="quarter" idx="185"/>
          </p:nvPr>
        </p:nvSpPr>
        <p:spPr>
          <a:xfrm>
            <a:off x="1805940" y="552433"/>
            <a:ext cx="22105620" cy="1097406"/>
          </a:xfrm>
        </p:spPr>
        <p:txBody>
          <a:bodyPr>
            <a:normAutofit fontScale="85000" lnSpcReduction="10000"/>
          </a:bodyPr>
          <a:lstStyle/>
          <a:p>
            <a:r>
              <a:rPr lang="en-US" b="1" dirty="0">
                <a:solidFill>
                  <a:schemeClr val="accent5">
                    <a:lumMod val="50000"/>
                  </a:schemeClr>
                </a:solidFill>
              </a:rPr>
              <a:t>Prevalence and risk factors of prediabetes in the Eastern Mediterranean Region: a systematic review</a:t>
            </a:r>
          </a:p>
        </p:txBody>
      </p:sp>
      <p:pic>
        <p:nvPicPr>
          <p:cNvPr id="4" name="Picture 3">
            <a:extLst>
              <a:ext uri="{FF2B5EF4-FFF2-40B4-BE49-F238E27FC236}">
                <a16:creationId xmlns:a16="http://schemas.microsoft.com/office/drawing/2014/main" id="{D981A4EB-5ED2-B394-6C35-66061114CAFC}"/>
              </a:ext>
            </a:extLst>
          </p:cNvPr>
          <p:cNvPicPr>
            <a:picLocks noChangeAspect="1"/>
          </p:cNvPicPr>
          <p:nvPr/>
        </p:nvPicPr>
        <p:blipFill>
          <a:blip r:embed="rId5"/>
          <a:stretch>
            <a:fillRect/>
          </a:stretch>
        </p:blipFill>
        <p:spPr>
          <a:xfrm>
            <a:off x="689850" y="10664308"/>
            <a:ext cx="5230889" cy="5166037"/>
          </a:xfrm>
          <a:prstGeom prst="rect">
            <a:avLst/>
          </a:prstGeom>
        </p:spPr>
      </p:pic>
      <p:sp>
        <p:nvSpPr>
          <p:cNvPr id="23" name="Text Placeholder 302"/>
          <p:cNvSpPr>
            <a:spLocks noGrp="1"/>
          </p:cNvSpPr>
          <p:nvPr>
            <p:ph type="body" sz="quarter" idx="20"/>
          </p:nvPr>
        </p:nvSpPr>
        <p:spPr>
          <a:xfrm>
            <a:off x="20138176" y="11139158"/>
            <a:ext cx="6677224" cy="536406"/>
          </a:xfrm>
          <a:solidFill>
            <a:schemeClr val="accent1">
              <a:lumMod val="60000"/>
              <a:lumOff val="40000"/>
            </a:schemeClr>
          </a:solidFill>
          <a:ln w="38100">
            <a:solidFill>
              <a:schemeClr val="accent1">
                <a:lumMod val="50000"/>
              </a:schemeClr>
            </a:solidFill>
          </a:ln>
        </p:spPr>
        <p:style>
          <a:lnRef idx="2">
            <a:schemeClr val="accent4"/>
          </a:lnRef>
          <a:fillRef idx="1">
            <a:schemeClr val="lt1"/>
          </a:fillRef>
          <a:effectRef idx="0">
            <a:schemeClr val="accent4"/>
          </a:effectRef>
          <a:fontRef idx="minor">
            <a:schemeClr val="dk1"/>
          </a:fontRef>
        </p:style>
        <p:txBody>
          <a:bodyPr wrap="square" lIns="52249" tIns="52249" rIns="52249" bIns="52249" anchor="ctr" anchorCtr="0">
            <a:spAutoFit/>
          </a:bodyPr>
          <a:lstStyle/>
          <a:p>
            <a:r>
              <a:rPr lang="en-US" sz="2800" u="none" dirty="0" smtClean="0"/>
              <a:t>REFRENCES </a:t>
            </a:r>
            <a:endParaRPr lang="en-US" sz="2800" u="none" dirty="0"/>
          </a:p>
        </p:txBody>
      </p:sp>
      <p:sp>
        <p:nvSpPr>
          <p:cNvPr id="31" name="Text Placeholder 302"/>
          <p:cNvSpPr>
            <a:spLocks noGrp="1"/>
          </p:cNvSpPr>
          <p:nvPr>
            <p:ph type="body" sz="quarter" idx="20"/>
          </p:nvPr>
        </p:nvSpPr>
        <p:spPr>
          <a:xfrm>
            <a:off x="20121981" y="2004223"/>
            <a:ext cx="6884144" cy="474850"/>
          </a:xfrm>
          <a:solidFill>
            <a:schemeClr val="accent1">
              <a:lumMod val="60000"/>
              <a:lumOff val="40000"/>
            </a:schemeClr>
          </a:solidFill>
          <a:ln w="38100">
            <a:solidFill>
              <a:schemeClr val="accent1">
                <a:lumMod val="50000"/>
              </a:schemeClr>
            </a:solidFill>
          </a:ln>
        </p:spPr>
        <p:style>
          <a:lnRef idx="2">
            <a:schemeClr val="accent4"/>
          </a:lnRef>
          <a:fillRef idx="1">
            <a:schemeClr val="lt1"/>
          </a:fillRef>
          <a:effectRef idx="0">
            <a:schemeClr val="accent4"/>
          </a:effectRef>
          <a:fontRef idx="minor">
            <a:schemeClr val="dk1"/>
          </a:fontRef>
        </p:style>
        <p:txBody>
          <a:bodyPr wrap="square" lIns="52249" tIns="52249" rIns="52249" bIns="52249" anchor="ctr" anchorCtr="0">
            <a:spAutoFit/>
          </a:bodyPr>
          <a:lstStyle/>
          <a:p>
            <a:r>
              <a:rPr lang="en-US" sz="2400" u="none" dirty="0" smtClean="0">
                <a:latin typeface="Times New Roman" panose="02020603050405020304" pitchFamily="18" charset="0"/>
                <a:cs typeface="Times New Roman" panose="02020603050405020304" pitchFamily="18" charset="0"/>
              </a:rPr>
              <a:t>CONCLUSION </a:t>
            </a:r>
            <a:endParaRPr lang="en-US" sz="2400" u="none" dirty="0">
              <a:latin typeface="Times New Roman" panose="02020603050405020304" pitchFamily="18" charset="0"/>
              <a:cs typeface="Times New Roman" panose="02020603050405020304" pitchFamily="18" charset="0"/>
            </a:endParaRPr>
          </a:p>
        </p:txBody>
      </p:sp>
      <p:sp>
        <p:nvSpPr>
          <p:cNvPr id="35" name="Text Placeholder 302"/>
          <p:cNvSpPr>
            <a:spLocks noGrp="1"/>
          </p:cNvSpPr>
          <p:nvPr>
            <p:ph type="body" sz="quarter" idx="20"/>
          </p:nvPr>
        </p:nvSpPr>
        <p:spPr>
          <a:xfrm>
            <a:off x="7279699" y="11071000"/>
            <a:ext cx="5744143" cy="474850"/>
          </a:xfrm>
          <a:solidFill>
            <a:schemeClr val="accent1">
              <a:lumMod val="60000"/>
              <a:lumOff val="40000"/>
            </a:schemeClr>
          </a:solidFill>
          <a:ln w="38100">
            <a:solidFill>
              <a:schemeClr val="accent1">
                <a:lumMod val="50000"/>
              </a:schemeClr>
            </a:solidFill>
          </a:ln>
        </p:spPr>
        <p:style>
          <a:lnRef idx="2">
            <a:schemeClr val="accent4"/>
          </a:lnRef>
          <a:fillRef idx="1">
            <a:schemeClr val="lt1"/>
          </a:fillRef>
          <a:effectRef idx="0">
            <a:schemeClr val="accent4"/>
          </a:effectRef>
          <a:fontRef idx="minor">
            <a:schemeClr val="dk1"/>
          </a:fontRef>
        </p:style>
        <p:txBody>
          <a:bodyPr wrap="square" lIns="52249" tIns="52249" rIns="52249" bIns="52249" anchor="ctr" anchorCtr="0">
            <a:spAutoFit/>
          </a:bodyPr>
          <a:lstStyle/>
          <a:p>
            <a:r>
              <a:rPr lang="en-US" sz="2000" u="none" dirty="0" smtClean="0">
                <a:latin typeface="Times New Roman" panose="02020603050405020304" pitchFamily="18" charset="0"/>
                <a:cs typeface="Times New Roman" panose="02020603050405020304" pitchFamily="18" charset="0"/>
              </a:rPr>
              <a:t>Fig 2 Prevalence of </a:t>
            </a:r>
            <a:r>
              <a:rPr lang="en-US" sz="2400" u="none" dirty="0" smtClean="0">
                <a:latin typeface="Times New Roman" panose="02020603050405020304" pitchFamily="18" charset="0"/>
                <a:cs typeface="Times New Roman" panose="02020603050405020304" pitchFamily="18" charset="0"/>
              </a:rPr>
              <a:t>prediabetes</a:t>
            </a:r>
            <a:r>
              <a:rPr lang="en-US" sz="2000" u="none" dirty="0" smtClean="0">
                <a:latin typeface="Times New Roman" panose="02020603050405020304" pitchFamily="18" charset="0"/>
                <a:cs typeface="Times New Roman" panose="02020603050405020304" pitchFamily="18" charset="0"/>
              </a:rPr>
              <a:t>  </a:t>
            </a:r>
            <a:endParaRPr lang="en-US" sz="2000" u="none" dirty="0">
              <a:latin typeface="Times New Roman" panose="02020603050405020304" pitchFamily="18" charset="0"/>
              <a:cs typeface="Times New Roman" panose="02020603050405020304" pitchFamily="18" charset="0"/>
            </a:endParaRPr>
          </a:p>
        </p:txBody>
      </p:sp>
      <p:sp>
        <p:nvSpPr>
          <p:cNvPr id="40" name="Text Placeholder 302"/>
          <p:cNvSpPr>
            <a:spLocks noGrp="1"/>
          </p:cNvSpPr>
          <p:nvPr>
            <p:ph type="body" sz="quarter" idx="20"/>
          </p:nvPr>
        </p:nvSpPr>
        <p:spPr>
          <a:xfrm>
            <a:off x="13621683" y="11119035"/>
            <a:ext cx="6212751" cy="474850"/>
          </a:xfrm>
          <a:solidFill>
            <a:schemeClr val="accent1">
              <a:lumMod val="60000"/>
              <a:lumOff val="40000"/>
            </a:schemeClr>
          </a:solidFill>
          <a:ln w="38100">
            <a:solidFill>
              <a:schemeClr val="accent1">
                <a:lumMod val="50000"/>
              </a:schemeClr>
            </a:solidFill>
          </a:ln>
        </p:spPr>
        <p:style>
          <a:lnRef idx="2">
            <a:schemeClr val="accent4"/>
          </a:lnRef>
          <a:fillRef idx="1">
            <a:schemeClr val="lt1"/>
          </a:fillRef>
          <a:effectRef idx="0">
            <a:schemeClr val="accent4"/>
          </a:effectRef>
          <a:fontRef idx="minor">
            <a:schemeClr val="dk1"/>
          </a:fontRef>
        </p:style>
        <p:txBody>
          <a:bodyPr wrap="square" lIns="52249" tIns="52249" rIns="52249" bIns="52249" anchor="ctr" anchorCtr="0">
            <a:spAutoFit/>
          </a:bodyPr>
          <a:lstStyle/>
          <a:p>
            <a:pPr algn="l"/>
            <a:r>
              <a:rPr lang="en-US" sz="2000" u="none" dirty="0">
                <a:latin typeface="Times New Roman" panose="02020603050405020304" pitchFamily="18" charset="0"/>
                <a:cs typeface="Times New Roman" panose="02020603050405020304" pitchFamily="18" charset="0"/>
              </a:rPr>
              <a:t>Fig 3:Frequency </a:t>
            </a:r>
            <a:r>
              <a:rPr lang="en-US" sz="2000" u="none" dirty="0" smtClean="0">
                <a:latin typeface="Times New Roman" panose="02020603050405020304" pitchFamily="18" charset="0"/>
                <a:cs typeface="Times New Roman" panose="02020603050405020304" pitchFamily="18" charset="0"/>
              </a:rPr>
              <a:t>of </a:t>
            </a:r>
            <a:r>
              <a:rPr lang="en-US" sz="2000" u="none" dirty="0">
                <a:latin typeface="Times New Roman" panose="02020603050405020304" pitchFamily="18" charset="0"/>
                <a:cs typeface="Times New Roman" panose="02020603050405020304" pitchFamily="18" charset="0"/>
              </a:rPr>
              <a:t>the </a:t>
            </a:r>
            <a:r>
              <a:rPr lang="en-US" sz="2400" u="none" dirty="0">
                <a:latin typeface="Times New Roman" panose="02020603050405020304" pitchFamily="18" charset="0"/>
                <a:cs typeface="Times New Roman" panose="02020603050405020304" pitchFamily="18" charset="0"/>
              </a:rPr>
              <a:t>significant</a:t>
            </a:r>
            <a:r>
              <a:rPr lang="en-US" sz="2000" u="none" dirty="0">
                <a:latin typeface="Times New Roman" panose="02020603050405020304" pitchFamily="18" charset="0"/>
                <a:cs typeface="Times New Roman" panose="02020603050405020304" pitchFamily="18" charset="0"/>
              </a:rPr>
              <a:t> risk factors  </a:t>
            </a:r>
          </a:p>
        </p:txBody>
      </p:sp>
      <p:sp>
        <p:nvSpPr>
          <p:cNvPr id="20" name="Text Placeholder 304"/>
          <p:cNvSpPr>
            <a:spLocks noGrp="1"/>
          </p:cNvSpPr>
          <p:nvPr>
            <p:ph type="body" sz="quarter" idx="22"/>
          </p:nvPr>
        </p:nvSpPr>
        <p:spPr>
          <a:xfrm>
            <a:off x="7451019" y="7166072"/>
            <a:ext cx="12383415" cy="536406"/>
          </a:xfrm>
          <a:solidFill>
            <a:schemeClr val="accent1">
              <a:lumMod val="60000"/>
              <a:lumOff val="40000"/>
            </a:schemeClr>
          </a:solidFill>
          <a:ln w="38100">
            <a:solidFill>
              <a:schemeClr val="accent1">
                <a:lumMod val="50000"/>
              </a:schemeClr>
            </a:solidFill>
          </a:ln>
        </p:spPr>
        <p:style>
          <a:lnRef idx="2">
            <a:schemeClr val="accent4"/>
          </a:lnRef>
          <a:fillRef idx="1">
            <a:schemeClr val="lt1"/>
          </a:fillRef>
          <a:effectRef idx="0">
            <a:schemeClr val="accent4"/>
          </a:effectRef>
          <a:fontRef idx="minor">
            <a:schemeClr val="dk1"/>
          </a:fontRef>
        </p:style>
        <p:txBody>
          <a:bodyPr wrap="square" lIns="52249" tIns="52249" rIns="52249" bIns="52249" anchor="ctr" anchorCtr="0">
            <a:spAutoFit/>
          </a:bodyPr>
          <a:lstStyle/>
          <a:p>
            <a:r>
              <a:rPr lang="en-US" sz="2400" u="none" dirty="0" smtClean="0">
                <a:latin typeface="Times New Roman" panose="02020603050405020304" pitchFamily="18" charset="0"/>
                <a:cs typeface="Times New Roman" panose="02020603050405020304" pitchFamily="18" charset="0"/>
              </a:rPr>
              <a:t>RESULTS</a:t>
            </a:r>
            <a:r>
              <a:rPr lang="en-US" sz="2800" u="none" dirty="0" smtClean="0">
                <a:latin typeface="Times New Roman" panose="02020603050405020304" pitchFamily="18" charset="0"/>
                <a:cs typeface="Times New Roman" panose="02020603050405020304" pitchFamily="18" charset="0"/>
              </a:rPr>
              <a:t> </a:t>
            </a:r>
            <a:endParaRPr lang="en-US" sz="2800" u="none" dirty="0">
              <a:latin typeface="Times New Roman" panose="02020603050405020304" pitchFamily="18" charset="0"/>
              <a:cs typeface="Times New Roman" panose="02020603050405020304" pitchFamily="18" charset="0"/>
            </a:endParaRPr>
          </a:p>
        </p:txBody>
      </p:sp>
      <p:sp>
        <p:nvSpPr>
          <p:cNvPr id="21" name="Text Placeholder 303"/>
          <p:cNvSpPr>
            <a:spLocks noGrp="1"/>
          </p:cNvSpPr>
          <p:nvPr>
            <p:ph type="body" sz="quarter" idx="21"/>
          </p:nvPr>
        </p:nvSpPr>
        <p:spPr>
          <a:xfrm>
            <a:off x="7460908" y="7832623"/>
            <a:ext cx="12413300" cy="2775252"/>
          </a:xfrm>
          <a:ln w="38100">
            <a:solidFill>
              <a:schemeClr val="accent1">
                <a:lumMod val="50000"/>
              </a:schemeClr>
            </a:solidFill>
          </a:ln>
        </p:spPr>
        <p:style>
          <a:lnRef idx="2">
            <a:schemeClr val="accent3"/>
          </a:lnRef>
          <a:fillRef idx="1">
            <a:schemeClr val="lt1"/>
          </a:fillRef>
          <a:effectRef idx="0">
            <a:schemeClr val="accent3"/>
          </a:effectRef>
          <a:fontRef idx="minor">
            <a:schemeClr val="dk1"/>
          </a:fontRef>
        </p:style>
        <p:txBody>
          <a:bodyPr wrap="square" lIns="130622" tIns="130622" rIns="130622" bIns="130622">
            <a:spAutoFit/>
          </a:bodyPr>
          <a:lstStyle/>
          <a:p>
            <a:pPr marL="457200" indent="-457200">
              <a:buFont typeface="Arial" panose="020B0604020202020204" pitchFamily="34" charset="0"/>
              <a:buChar char="•"/>
            </a:pPr>
            <a:r>
              <a:rPr lang="en-US" sz="2400" dirty="0"/>
              <a:t>28 cross-sectional studies, 6 cohort studies, and 7 case-control studies were identified.</a:t>
            </a:r>
          </a:p>
          <a:p>
            <a:pPr marL="457200" indent="-457200">
              <a:buFont typeface="Arial" panose="020B0604020202020204" pitchFamily="34" charset="0"/>
              <a:buChar char="•"/>
            </a:pPr>
            <a:r>
              <a:rPr lang="en-US" sz="2400" dirty="0"/>
              <a:t> </a:t>
            </a:r>
            <a:r>
              <a:rPr lang="en-AU" sz="2400" dirty="0"/>
              <a:t>The overall prevalence of PD ranged from 2.2%-47.9%.</a:t>
            </a:r>
          </a:p>
          <a:p>
            <a:pPr marL="457200" indent="-457200">
              <a:buFont typeface="Arial" panose="020B0604020202020204" pitchFamily="34" charset="0"/>
              <a:buChar char="•"/>
            </a:pPr>
            <a:r>
              <a:rPr lang="en-AU" sz="2400" dirty="0"/>
              <a:t> </a:t>
            </a:r>
            <a:r>
              <a:rPr lang="en-US" sz="2400" dirty="0"/>
              <a:t>Age ,gender and BMI were the most frequently reported risk factors in the EMR</a:t>
            </a:r>
            <a:r>
              <a:rPr lang="en-AU" sz="2400" dirty="0"/>
              <a:t>.</a:t>
            </a:r>
          </a:p>
          <a:p>
            <a:pPr marL="457200" indent="-457200">
              <a:buFont typeface="Arial" panose="020B0604020202020204" pitchFamily="34" charset="0"/>
              <a:buChar char="•"/>
            </a:pPr>
            <a:r>
              <a:rPr lang="en-AU" sz="2400" dirty="0"/>
              <a:t>BMI≥ 25 kg/m</a:t>
            </a:r>
            <a:r>
              <a:rPr lang="en-AU" sz="2400" baseline="30000" dirty="0"/>
              <a:t>2 </a:t>
            </a:r>
            <a:r>
              <a:rPr lang="en-AU" sz="2400" dirty="0"/>
              <a:t>and high blood pressure were positively associated with prediabetes.</a:t>
            </a:r>
          </a:p>
          <a:p>
            <a:pPr marL="457200" indent="-457200">
              <a:buFont typeface="Arial" panose="020B0604020202020204" pitchFamily="34" charset="0"/>
              <a:buChar char="•"/>
            </a:pPr>
            <a:r>
              <a:rPr lang="en-AU" sz="2400" dirty="0"/>
              <a:t>Factors like illiteracy, smoking, family history of DM, and physical inactivity were associated with PD in the study population.</a:t>
            </a:r>
            <a:endParaRPr lang="en-US" sz="2400" dirty="0"/>
          </a:p>
        </p:txBody>
      </p:sp>
      <p:sp>
        <p:nvSpPr>
          <p:cNvPr id="24" name="Text Placeholder 302"/>
          <p:cNvSpPr>
            <a:spLocks noGrp="1"/>
          </p:cNvSpPr>
          <p:nvPr>
            <p:ph type="body" sz="quarter" idx="20"/>
          </p:nvPr>
        </p:nvSpPr>
        <p:spPr>
          <a:xfrm>
            <a:off x="493634" y="10465425"/>
            <a:ext cx="6487958" cy="474850"/>
          </a:xfrm>
          <a:solidFill>
            <a:schemeClr val="accent1">
              <a:lumMod val="60000"/>
              <a:lumOff val="40000"/>
            </a:schemeClr>
          </a:solidFill>
          <a:ln w="38100">
            <a:solidFill>
              <a:schemeClr val="accent1">
                <a:lumMod val="50000"/>
              </a:schemeClr>
            </a:solidFill>
          </a:ln>
        </p:spPr>
        <p:style>
          <a:lnRef idx="2">
            <a:schemeClr val="accent4"/>
          </a:lnRef>
          <a:fillRef idx="1">
            <a:schemeClr val="lt1"/>
          </a:fillRef>
          <a:effectRef idx="0">
            <a:schemeClr val="accent4"/>
          </a:effectRef>
          <a:fontRef idx="minor">
            <a:schemeClr val="dk1"/>
          </a:fontRef>
        </p:style>
        <p:txBody>
          <a:bodyPr wrap="square" lIns="52249" tIns="52249" rIns="52249" bIns="52249" anchor="ctr" anchorCtr="0">
            <a:spAutoFit/>
          </a:bodyPr>
          <a:lstStyle/>
          <a:p>
            <a:r>
              <a:rPr lang="en-US" sz="2400" u="none" dirty="0" smtClean="0">
                <a:latin typeface="Times New Roman" panose="02020603050405020304" pitchFamily="18" charset="0"/>
                <a:cs typeface="Times New Roman" panose="02020603050405020304" pitchFamily="18" charset="0"/>
              </a:rPr>
              <a:t>Fig1: Flow diagram of Systematic review </a:t>
            </a:r>
            <a:endParaRPr lang="en-US" sz="2400" u="none" dirty="0">
              <a:latin typeface="Times New Roman" panose="02020603050405020304" pitchFamily="18" charset="0"/>
              <a:cs typeface="Times New Roman" panose="02020603050405020304" pitchFamily="18" charset="0"/>
            </a:endParaRPr>
          </a:p>
        </p:txBody>
      </p:sp>
      <p:sp>
        <p:nvSpPr>
          <p:cNvPr id="25" name="Text Placeholder 297"/>
          <p:cNvSpPr>
            <a:spLocks noGrp="1"/>
          </p:cNvSpPr>
          <p:nvPr>
            <p:ph type="body" sz="quarter" idx="10"/>
          </p:nvPr>
        </p:nvSpPr>
        <p:spPr>
          <a:xfrm>
            <a:off x="20138175" y="2588873"/>
            <a:ext cx="6867950" cy="7270329"/>
          </a:xfrm>
          <a:ln w="38100">
            <a:solidFill>
              <a:schemeClr val="tx2"/>
            </a:solidFill>
          </a:ln>
        </p:spPr>
        <p:style>
          <a:lnRef idx="2">
            <a:schemeClr val="accent3"/>
          </a:lnRef>
          <a:fillRef idx="1">
            <a:schemeClr val="lt1"/>
          </a:fillRef>
          <a:effectRef idx="0">
            <a:schemeClr val="accent3"/>
          </a:effectRef>
          <a:fontRef idx="minor">
            <a:schemeClr val="dk1"/>
          </a:fontRef>
        </p:style>
        <p:txBody>
          <a:bodyPr/>
          <a:lstStyle/>
          <a:p>
            <a:pPr marL="457200" lvl="0" indent="-457200" algn="just">
              <a:buFont typeface="Arial" panose="020B0604020202020204" pitchFamily="34" charset="0"/>
              <a:buChar char="•"/>
            </a:pPr>
            <a:r>
              <a:rPr lang="en-US" sz="2800" dirty="0"/>
              <a:t>The prevalence of prediabetes was found to vary across countries in the </a:t>
            </a:r>
            <a:r>
              <a:rPr lang="en-US" sz="2800" dirty="0" smtClean="0"/>
              <a:t>region</a:t>
            </a:r>
          </a:p>
          <a:p>
            <a:pPr marL="457200" lvl="0" indent="-457200" algn="just">
              <a:buFont typeface="Arial" panose="020B0604020202020204" pitchFamily="34" charset="0"/>
              <a:buChar char="•"/>
            </a:pPr>
            <a:endParaRPr lang="en-US" sz="2400" dirty="0" smtClean="0"/>
          </a:p>
          <a:p>
            <a:pPr marL="457200" lvl="0" indent="-457200" algn="just">
              <a:buFont typeface="Arial" panose="020B0604020202020204" pitchFamily="34" charset="0"/>
              <a:buChar char="•"/>
            </a:pPr>
            <a:r>
              <a:rPr lang="en-US" sz="2800" dirty="0" smtClean="0"/>
              <a:t>Age, gender, and BMI </a:t>
            </a:r>
            <a:r>
              <a:rPr lang="en-US" sz="2800" dirty="0"/>
              <a:t>were among the most frequently reported risk factors for prediabetes in the EMR</a:t>
            </a:r>
            <a:r>
              <a:rPr lang="en-US" sz="2800" dirty="0" smtClean="0"/>
              <a:t>.</a:t>
            </a:r>
          </a:p>
          <a:p>
            <a:pPr marL="457200" lvl="0" indent="-457200" algn="just">
              <a:buFont typeface="Arial" panose="020B0604020202020204" pitchFamily="34" charset="0"/>
              <a:buChar char="•"/>
            </a:pPr>
            <a:endParaRPr lang="en-US" sz="1800" dirty="0"/>
          </a:p>
          <a:p>
            <a:pPr marL="457200" lvl="0" indent="-457200" algn="just">
              <a:buFont typeface="Arial" panose="020B0604020202020204" pitchFamily="34" charset="0"/>
              <a:buChar char="•"/>
            </a:pPr>
            <a:r>
              <a:rPr lang="en-GB" sz="2800" dirty="0"/>
              <a:t>The majority of studies found </a:t>
            </a:r>
            <a:r>
              <a:rPr lang="en-GB" sz="2800" dirty="0" smtClean="0"/>
              <a:t>WC</a:t>
            </a:r>
            <a:r>
              <a:rPr lang="en-GB" sz="2800" dirty="0"/>
              <a:t>, and high blood pressure to be positively associated with prediabetes</a:t>
            </a:r>
            <a:r>
              <a:rPr lang="en-GB" sz="2800" dirty="0" smtClean="0"/>
              <a:t>.</a:t>
            </a:r>
          </a:p>
          <a:p>
            <a:pPr marL="457200" lvl="0" indent="-457200" algn="just">
              <a:buFont typeface="Arial" panose="020B0604020202020204" pitchFamily="34" charset="0"/>
              <a:buChar char="•"/>
            </a:pPr>
            <a:endParaRPr lang="en-GB" sz="1800" dirty="0"/>
          </a:p>
          <a:p>
            <a:pPr marL="457200" lvl="0" indent="-457200" algn="just">
              <a:buFont typeface="Arial" panose="020B0604020202020204" pitchFamily="34" charset="0"/>
              <a:buChar char="•"/>
            </a:pPr>
            <a:r>
              <a:rPr lang="en-US" sz="2800" dirty="0"/>
              <a:t>Other characteristics identified to be positively linked with prediabetes include physical inactivity, poor educational level, dyslipidemia, and family history.</a:t>
            </a:r>
          </a:p>
          <a:p>
            <a:pPr marL="1191943" lvl="1" indent="-342900" algn="just">
              <a:spcBef>
                <a:spcPts val="300"/>
              </a:spcBef>
              <a:spcAft>
                <a:spcPts val="300"/>
              </a:spcAft>
              <a:buFont typeface="Arial" panose="020B0604020202020204" pitchFamily="34" charset="0"/>
              <a:buChar char="•"/>
            </a:pPr>
            <a:endParaRPr lang="en-US" sz="2800" dirty="0">
              <a:solidFill>
                <a:schemeClr val="tx1"/>
              </a:solidFill>
            </a:endParaRPr>
          </a:p>
        </p:txBody>
      </p:sp>
      <p:pic>
        <p:nvPicPr>
          <p:cNvPr id="22" name="Picture 21"/>
          <p:cNvPicPr>
            <a:picLocks noChangeAspect="1"/>
          </p:cNvPicPr>
          <p:nvPr/>
        </p:nvPicPr>
        <p:blipFill>
          <a:blip r:embed="rId6"/>
          <a:stretch>
            <a:fillRect/>
          </a:stretch>
        </p:blipFill>
        <p:spPr>
          <a:xfrm>
            <a:off x="13587062" y="11861818"/>
            <a:ext cx="6126480" cy="3968528"/>
          </a:xfrm>
          <a:prstGeom prst="rect">
            <a:avLst/>
          </a:prstGeom>
        </p:spPr>
      </p:pic>
      <p:graphicFrame>
        <p:nvGraphicFramePr>
          <p:cNvPr id="26" name="Chart 25"/>
          <p:cNvGraphicFramePr>
            <a:graphicFrameLocks/>
          </p:cNvGraphicFramePr>
          <p:nvPr>
            <p:extLst>
              <p:ext uri="{D42A27DB-BD31-4B8C-83A1-F6EECF244321}">
                <p14:modId xmlns:p14="http://schemas.microsoft.com/office/powerpoint/2010/main" val="195401035"/>
              </p:ext>
            </p:extLst>
          </p:nvPr>
        </p:nvGraphicFramePr>
        <p:xfrm>
          <a:off x="7171797" y="11861817"/>
          <a:ext cx="5486400" cy="3810031"/>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417310049"/>
      </p:ext>
    </p:extLst>
  </p:cSld>
  <p:clrMapOvr>
    <a:masterClrMapping/>
  </p:clrMapOvr>
  <p:timing>
    <p:tnLst>
      <p:par>
        <p:cTn id="1" dur="indefinite" restart="never" nodeType="tmRoot"/>
      </p:par>
    </p:tnLst>
  </p:timing>
</p:sld>
</file>

<file path=ppt/theme/theme1.xml><?xml version="1.0" encoding="utf-8"?>
<a:theme xmlns:a="http://schemas.openxmlformats.org/drawingml/2006/main" name="36x60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PosterPresentations.com-36x60-Template-V3</Template>
  <TotalTime>15756</TotalTime>
  <Words>373</Words>
  <Application>Microsoft Office PowerPoint</Application>
  <PresentationFormat>Custom</PresentationFormat>
  <Paragraphs>37</Paragraphs>
  <Slides>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Calibri</vt:lpstr>
      <vt:lpstr>Times New Roman</vt:lpstr>
      <vt:lpstr>Trebuchet MS</vt:lpstr>
      <vt:lpstr>36x60 Template</vt:lpstr>
      <vt:lpstr>Without guides</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36x60 PowerPoint Presentation</dc:title>
  <dc:subject>Research poster presentation template</dc:subject>
  <dc:creator>PosterPresentations.com</dc:creator>
  <cp:keywords>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Lubna</cp:lastModifiedBy>
  <cp:revision>80</cp:revision>
  <cp:lastPrinted>2022-12-16T00:16:39Z</cp:lastPrinted>
  <dcterms:created xsi:type="dcterms:W3CDTF">2012-02-06T18:46:22Z</dcterms:created>
  <dcterms:modified xsi:type="dcterms:W3CDTF">2022-12-16T00:54:17Z</dcterms:modified>
  <cp:category>Research poster templates</cp:category>
</cp:coreProperties>
</file>