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handoutMasterIdLst>
    <p:handoutMasterId r:id="rId5"/>
  </p:handoutMasterIdLst>
  <p:sldIdLst>
    <p:sldId id="258" r:id="rId3"/>
  </p:sldIdLst>
  <p:sldSz cx="438912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p15:clr>
            <a:srgbClr val="A4A3A4"/>
          </p15:clr>
        </p15:guide>
        <p15:guide id="2" orient="horz" pos="240" userDrawn="1">
          <p15:clr>
            <a:srgbClr val="A4A3A4"/>
          </p15:clr>
        </p15:guide>
        <p15:guide id="3" orient="horz" pos="20160">
          <p15:clr>
            <a:srgbClr val="A4A3A4"/>
          </p15:clr>
        </p15:guide>
        <p15:guide id="4" orient="horz">
          <p15:clr>
            <a:srgbClr val="A4A3A4"/>
          </p15:clr>
        </p15:guide>
        <p15:guide id="5" pos="264" userDrawn="1">
          <p15:clr>
            <a:srgbClr val="A4A3A4"/>
          </p15:clr>
        </p15:guide>
        <p15:guide id="6" pos="2738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autoAdjust="0"/>
    <p:restoredTop sz="94558" autoAdjust="0"/>
  </p:normalViewPr>
  <p:slideViewPr>
    <p:cSldViewPr snapToGrid="0" snapToObjects="1" showGuides="1">
      <p:cViewPr varScale="1">
        <p:scale>
          <a:sx n="22" d="100"/>
          <a:sy n="22" d="100"/>
        </p:scale>
        <p:origin x="2322" y="96"/>
      </p:cViewPr>
      <p:guideLst>
        <p:guide orient="horz" pos="3318"/>
        <p:guide orient="horz" pos="240"/>
        <p:guide orient="horz" pos="20160"/>
        <p:guide orient="horz"/>
        <p:guide pos="264"/>
        <p:guide pos="27384"/>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9/27/2023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9/27/2023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a:p>
        </p:txBody>
      </p:sp>
      <p:sp>
        <p:nvSpPr>
          <p:cNvPr id="4" name="عنصر نائب لرقم الشريحة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2991561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6x48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9674" y="5829841"/>
            <a:ext cx="10056813" cy="738642"/>
          </a:xfrm>
          <a:prstGeom prst="rect">
            <a:avLst/>
          </a:prstGeom>
        </p:spPr>
        <p:txBody>
          <a:bodyPr wrap="square" lIns="228589" tIns="228589" rIns="228589" bIns="228589" anchor="t" anchorCtr="0">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77827" y="5000109"/>
            <a:ext cx="10048875" cy="615545"/>
          </a:xfrm>
          <a:prstGeom prst="rect">
            <a:avLst/>
          </a:prstGeom>
          <a:solidFill>
            <a:schemeClr val="accent5">
              <a:lumMod val="50000"/>
            </a:schemeClr>
          </a:solidFill>
        </p:spPr>
        <p:txBody>
          <a:bodyPr lIns="91436" tIns="91436" rIns="91436" bIns="91436" anchor="t" anchorCtr="0">
            <a:spAutoFit/>
          </a:bodyPr>
          <a:lstStyle>
            <a:lvl1pPr marL="0" indent="0" algn="ctr">
              <a:buNone/>
              <a:defRPr sz="2800" b="1" u="none" baseline="0">
                <a:solidFill>
                  <a:schemeClr val="bg1"/>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77825" y="13663873"/>
            <a:ext cx="10050462" cy="615545"/>
          </a:xfrm>
          <a:prstGeom prst="rect">
            <a:avLst/>
          </a:prstGeom>
          <a:solidFill>
            <a:schemeClr val="accent5">
              <a:lumMod val="50000"/>
            </a:schemeClr>
          </a:solidFill>
        </p:spPr>
        <p:txBody>
          <a:bodyPr wrap="square" lIns="91436" tIns="91436" rIns="91436" bIns="91436" anchor="t" anchorCtr="0">
            <a:spAutoFit/>
          </a:bodyPr>
          <a:lstStyle>
            <a:lvl1pPr marL="0" indent="0" algn="ctr">
              <a:buNone/>
              <a:defRPr sz="2800" b="1" u="none" baseline="0">
                <a:solidFill>
                  <a:schemeClr val="bg1"/>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60161" y="5829841"/>
            <a:ext cx="10048874" cy="738642"/>
          </a:xfrm>
          <a:prstGeom prst="rect">
            <a:avLst/>
          </a:prstGeom>
        </p:spPr>
        <p:txBody>
          <a:bodyPr wrap="square" lIns="228589" tIns="228589" rIns="228589" bIns="228589" anchor="t" anchorCtr="0">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60162" y="5000109"/>
            <a:ext cx="10048875" cy="615545"/>
          </a:xfrm>
          <a:prstGeom prst="rect">
            <a:avLst/>
          </a:prstGeom>
          <a:solidFill>
            <a:schemeClr val="accent5">
              <a:lumMod val="50000"/>
            </a:schemeClr>
          </a:solidFill>
        </p:spPr>
        <p:txBody>
          <a:bodyPr lIns="91436" tIns="91436" rIns="91436" bIns="91436" anchor="t" anchorCtr="0">
            <a:spAutoFit/>
          </a:bodyPr>
          <a:lstStyle>
            <a:lvl1pPr marL="0" indent="0" algn="ctr">
              <a:buNone/>
              <a:defRPr sz="2800" b="1" u="none" baseline="0">
                <a:solidFill>
                  <a:schemeClr val="bg1"/>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385343" y="5829841"/>
            <a:ext cx="10048874" cy="738642"/>
          </a:xfrm>
          <a:prstGeom prst="rect">
            <a:avLst/>
          </a:prstGeom>
        </p:spPr>
        <p:txBody>
          <a:bodyPr wrap="square" lIns="228589" tIns="228589" rIns="228589" bIns="228589" anchor="t" anchorCtr="0">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377404" y="5000109"/>
            <a:ext cx="10058400" cy="615545"/>
          </a:xfrm>
          <a:prstGeom prst="rect">
            <a:avLst/>
          </a:prstGeom>
          <a:solidFill>
            <a:schemeClr val="accent5">
              <a:lumMod val="50000"/>
            </a:schemeClr>
          </a:solidFill>
        </p:spPr>
        <p:txBody>
          <a:bodyPr lIns="91436" tIns="91436" rIns="91436" bIns="91436" anchor="t" anchorCtr="0">
            <a:spAutoFit/>
          </a:bodyPr>
          <a:lstStyle>
            <a:lvl1pPr marL="0" indent="0" algn="ctr">
              <a:buNone/>
              <a:defRPr sz="2800" b="1" u="none" baseline="0">
                <a:solidFill>
                  <a:schemeClr val="bg1"/>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33390292" y="5000109"/>
            <a:ext cx="10047018" cy="615545"/>
          </a:xfrm>
          <a:prstGeom prst="rect">
            <a:avLst/>
          </a:prstGeom>
          <a:solidFill>
            <a:schemeClr val="accent5">
              <a:lumMod val="50000"/>
            </a:schemeClr>
          </a:solidFill>
        </p:spPr>
        <p:txBody>
          <a:bodyPr wrap="square" lIns="91436" tIns="91436" rIns="91436" bIns="91436" anchor="t" anchorCtr="0">
            <a:spAutoFit/>
          </a:bodyPr>
          <a:lstStyle>
            <a:lvl1pPr marL="0" indent="0" algn="ctr">
              <a:buNone/>
              <a:defRPr sz="2800" b="1" u="none" baseline="0">
                <a:solidFill>
                  <a:schemeClr val="bg1"/>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390292" y="5829841"/>
            <a:ext cx="10047018" cy="738642"/>
          </a:xfrm>
          <a:prstGeom prst="rect">
            <a:avLst/>
          </a:prstGeom>
        </p:spPr>
        <p:txBody>
          <a:bodyPr wrap="square" lIns="228589" tIns="228589" rIns="228589" bIns="228589" anchor="t" anchorCtr="0">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390292" y="13724098"/>
            <a:ext cx="10047018" cy="615545"/>
          </a:xfrm>
          <a:prstGeom prst="rect">
            <a:avLst/>
          </a:prstGeom>
          <a:solidFill>
            <a:schemeClr val="accent5">
              <a:lumMod val="50000"/>
            </a:schemeClr>
          </a:solidFill>
        </p:spPr>
        <p:txBody>
          <a:bodyPr wrap="square" lIns="91436" tIns="91436" rIns="91436" bIns="91436" anchor="t" anchorCtr="0">
            <a:spAutoFit/>
          </a:bodyPr>
          <a:lstStyle>
            <a:lvl1pPr marL="0" indent="0" algn="ctr">
              <a:buNone/>
              <a:defRPr sz="2800" b="1" u="none" baseline="0">
                <a:solidFill>
                  <a:schemeClr val="bg1"/>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33390292" y="14462762"/>
            <a:ext cx="10052050" cy="738642"/>
          </a:xfrm>
          <a:prstGeom prst="rect">
            <a:avLst/>
          </a:prstGeom>
        </p:spPr>
        <p:txBody>
          <a:bodyPr wrap="square" lIns="228589" tIns="228589" rIns="228589" bIns="228589" anchor="t" anchorCtr="0">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390292" y="25130761"/>
            <a:ext cx="10047018" cy="615545"/>
          </a:xfrm>
          <a:prstGeom prst="rect">
            <a:avLst/>
          </a:prstGeom>
          <a:solidFill>
            <a:schemeClr val="accent5">
              <a:lumMod val="50000"/>
            </a:schemeClr>
          </a:solidFill>
        </p:spPr>
        <p:txBody>
          <a:bodyPr wrap="square" lIns="91436" tIns="91436" rIns="91436" bIns="91436" anchor="t" anchorCtr="0">
            <a:spAutoFit/>
          </a:bodyPr>
          <a:lstStyle>
            <a:lvl1pPr marL="0" indent="0" algn="ctr">
              <a:buNone/>
              <a:defRPr sz="2800" b="1" u="none" baseline="0">
                <a:solidFill>
                  <a:schemeClr val="bg1"/>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390292" y="25884806"/>
            <a:ext cx="10052050" cy="738642"/>
          </a:xfrm>
          <a:prstGeom prst="rect">
            <a:avLst/>
          </a:prstGeom>
        </p:spPr>
        <p:txBody>
          <a:bodyPr wrap="square" lIns="228589" tIns="228589" rIns="228589" bIns="228589" anchor="t" anchorCtr="0">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9674" y="14402912"/>
            <a:ext cx="10056813" cy="738642"/>
          </a:xfrm>
          <a:prstGeom prst="rect">
            <a:avLst/>
          </a:prstGeom>
        </p:spPr>
        <p:txBody>
          <a:bodyPr wrap="square" lIns="228589" tIns="228589" rIns="228589" bIns="228589" anchor="t" anchorCtr="0">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2505788"/>
            <a:ext cx="31998968" cy="523220"/>
          </a:xfrm>
          <a:prstGeom prst="rect">
            <a:avLst/>
          </a:prstGeom>
        </p:spPr>
        <p:txBody>
          <a:bodyPr anchor="t" anchorCtr="0">
            <a:spAutoFit/>
          </a:bodyPr>
          <a:lstStyle>
            <a:lvl1pPr marL="0" indent="0" algn="ctr">
              <a:buFontTx/>
              <a:buNone/>
              <a:defRPr sz="28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1562745"/>
            <a:ext cx="31998968" cy="769441"/>
          </a:xfrm>
          <a:prstGeom prst="rect">
            <a:avLst/>
          </a:prstGeom>
        </p:spPr>
        <p:txBody>
          <a:bodyPr anchor="t" anchorCtr="0">
            <a:spAutoFit/>
          </a:bodyPr>
          <a:lstStyle>
            <a:lvl1pPr marL="0" indent="0" algn="ctr">
              <a:buFontTx/>
              <a:buNone/>
              <a:defRPr sz="44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465813"/>
            <a:ext cx="31998968" cy="923330"/>
          </a:xfrm>
          <a:prstGeom prst="rect">
            <a:avLst/>
          </a:prstGeom>
        </p:spPr>
        <p:txBody>
          <a:bodyPr anchor="t" anchorCtr="0">
            <a:spAutoFit/>
          </a:bodyPr>
          <a:lstStyle>
            <a:lvl1pPr marL="0" indent="0" algn="ctr">
              <a:buFontTx/>
              <a:buNone/>
              <a:defRPr sz="5400" b="1">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9674" y="6378481"/>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77827"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77825"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60161"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60162"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385343"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377404" y="5548749"/>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390292" y="554874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390292" y="6378481"/>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390292"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390292"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390292"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390292" y="26433446"/>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9674" y="14951552"/>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438864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4703D5-BF2F-DF41-7EEE-50B26CAB4433}"/>
              </a:ext>
            </a:extLst>
          </p:cNvPr>
          <p:cNvSpPr/>
          <p:nvPr userDrawn="1"/>
        </p:nvSpPr>
        <p:spPr>
          <a:xfrm>
            <a:off x="0" y="32077025"/>
            <a:ext cx="43891200" cy="91329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652905" y="32351882"/>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2022</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pSp>
        <p:nvGrpSpPr>
          <p:cNvPr id="6" name="Group 5">
            <a:extLst>
              <a:ext uri="{FF2B5EF4-FFF2-40B4-BE49-F238E27FC236}">
                <a16:creationId xmlns:a16="http://schemas.microsoft.com/office/drawing/2014/main" id="{E5ED0136-E6E9-E340-DCD6-5053BABFBFE4}"/>
              </a:ext>
            </a:extLst>
          </p:cNvPr>
          <p:cNvGrpSpPr/>
          <p:nvPr userDrawn="1"/>
        </p:nvGrpSpPr>
        <p:grpSpPr>
          <a:xfrm>
            <a:off x="0" y="14098"/>
            <a:ext cx="43891200" cy="4314166"/>
            <a:chOff x="0" y="-1"/>
            <a:chExt cx="12192000" cy="1219223"/>
          </a:xfrm>
        </p:grpSpPr>
        <p:sp>
          <p:nvSpPr>
            <p:cNvPr id="7" name="Document 6">
              <a:extLst>
                <a:ext uri="{FF2B5EF4-FFF2-40B4-BE49-F238E27FC236}">
                  <a16:creationId xmlns:a16="http://schemas.microsoft.com/office/drawing/2014/main" id="{F27200FE-D213-3004-DA26-3B8202A2AB23}"/>
                </a:ext>
              </a:extLst>
            </p:cNvPr>
            <p:cNvSpPr/>
            <p:nvPr/>
          </p:nvSpPr>
          <p:spPr>
            <a:xfrm>
              <a:off x="0" y="89065"/>
              <a:ext cx="12192000" cy="1130157"/>
            </a:xfrm>
            <a:prstGeom prst="flowChartDocument">
              <a:avLst/>
            </a:prstGeom>
            <a:gradFill>
              <a:gsLst>
                <a:gs pos="0">
                  <a:srgbClr val="C00000"/>
                </a:gs>
                <a:gs pos="100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cument 7">
              <a:extLst>
                <a:ext uri="{FF2B5EF4-FFF2-40B4-BE49-F238E27FC236}">
                  <a16:creationId xmlns:a16="http://schemas.microsoft.com/office/drawing/2014/main" id="{BB4B2C32-5D48-98BC-A030-3CCE7D871E0A}"/>
                </a:ext>
              </a:extLst>
            </p:cNvPr>
            <p:cNvSpPr/>
            <p:nvPr/>
          </p:nvSpPr>
          <p:spPr>
            <a:xfrm>
              <a:off x="0" y="-1"/>
              <a:ext cx="12192000" cy="1130157"/>
            </a:xfrm>
            <a:prstGeom prst="flowChartDocumen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9" name="Table 8">
            <a:extLst>
              <a:ext uri="{FF2B5EF4-FFF2-40B4-BE49-F238E27FC236}">
                <a16:creationId xmlns:a16="http://schemas.microsoft.com/office/drawing/2014/main" id="{EBE54204-A6CE-7FCD-B66B-82C4160074D3}"/>
              </a:ext>
            </a:extLst>
          </p:cNvPr>
          <p:cNvGraphicFramePr>
            <a:graphicFrameLocks noGrp="1"/>
          </p:cNvGraphicFramePr>
          <p:nvPr userDrawn="1">
            <p:extLst>
              <p:ext uri="{D42A27DB-BD31-4B8C-83A1-F6EECF244321}">
                <p14:modId xmlns:p14="http://schemas.microsoft.com/office/powerpoint/2010/main" val="3083830307"/>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standard screen size (4:3 Ratio) virtual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Virtual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Standard Size</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(4:3 Ratio)</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p>
                    <a:p>
                      <a:pPr marL="0" marR="0" indent="0" algn="l" defTabSz="4388900" rtl="0" eaLnBrk="1" fontAlgn="auto" latinLnBrk="0" hangingPunct="1">
                        <a:lnSpc>
                          <a:spcPct val="100000"/>
                        </a:lnSpc>
                        <a:spcBef>
                          <a:spcPts val="0"/>
                        </a:spcBef>
                        <a:spcAft>
                          <a:spcPts val="0"/>
                        </a:spcAft>
                        <a:buClrTx/>
                        <a:buSzTx/>
                        <a:buFontTx/>
                        <a:buNone/>
                        <a:tabLst/>
                        <a:defRPr/>
                      </a:pPr>
                      <a:r>
                        <a:rPr lang="en-US" sz="2000" b="0" baseline="0" dirty="0">
                          <a:solidFill>
                            <a:srgbClr val="FFC000"/>
                          </a:solidFill>
                          <a:latin typeface="Arial" panose="020B0604020202020204" pitchFamily="34" charset="0"/>
                          <a:cs typeface="Arial" panose="020B0604020202020204" pitchFamily="34" charset="0"/>
                        </a:rPr>
                        <a:t>36 tall x 48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1" name="Table 10">
            <a:extLst>
              <a:ext uri="{FF2B5EF4-FFF2-40B4-BE49-F238E27FC236}">
                <a16:creationId xmlns:a16="http://schemas.microsoft.com/office/drawing/2014/main" id="{178D25C5-903A-8A88-2730-00EE651568B1}"/>
              </a:ext>
            </a:extLst>
          </p:cNvPr>
          <p:cNvGraphicFramePr>
            <a:graphicFrameLocks noGrp="1"/>
          </p:cNvGraphicFramePr>
          <p:nvPr userDrawn="1">
            <p:extLst>
              <p:ext uri="{D42A27DB-BD31-4B8C-83A1-F6EECF244321}">
                <p14:modId xmlns:p14="http://schemas.microsoft.com/office/powerpoint/2010/main" val="4273981581"/>
              </p:ext>
            </p:extLst>
          </p:nvPr>
        </p:nvGraphicFramePr>
        <p:xfrm>
          <a:off x="44635119" y="14098"/>
          <a:ext cx="9490298" cy="33222224"/>
        </p:xfrm>
        <a:graphic>
          <a:graphicData uri="http://schemas.openxmlformats.org/drawingml/2006/table">
            <a:tbl>
              <a:tblPr firstRow="1" bandRow="1">
                <a:tableStyleId>{5C22544A-7EE6-4342-B048-85BDC9FD1C3A}</a:tableStyleId>
              </a:tblPr>
              <a:tblGrid>
                <a:gridCol w="340394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313206">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092177">
                <a:tc gridSpan="3">
                  <a:txBody>
                    <a:bodyPr/>
                    <a:lstStyle/>
                    <a:p>
                      <a:pPr algn="l"/>
                      <a:r>
                        <a:rPr lang="en-US" sz="29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2856588">
                <a:tc gridSpan="3">
                  <a:txBody>
                    <a:bodyPr/>
                    <a:lstStyle/>
                    <a:p>
                      <a:r>
                        <a:rPr lang="en-US" sz="29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sz="8600"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387067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9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358129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663884">
                <a:tc gridSpan="2">
                  <a:txBody>
                    <a:bodyPr/>
                    <a:lstStyle/>
                    <a:p>
                      <a:r>
                        <a:rPr lang="en-US" sz="2900" b="1" dirty="0">
                          <a:solidFill>
                            <a:srgbClr val="FFC000"/>
                          </a:solidFill>
                          <a:latin typeface="Arial" panose="020B0604020202020204" pitchFamily="34" charset="0"/>
                          <a:cs typeface="Arial" panose="020B0604020202020204" pitchFamily="34" charset="0"/>
                        </a:rPr>
                        <a:t>How to</a:t>
                      </a:r>
                      <a:r>
                        <a:rPr lang="en-US" sz="2900" b="1" baseline="0" dirty="0">
                          <a:solidFill>
                            <a:srgbClr val="FFC000"/>
                          </a:solidFill>
                          <a:latin typeface="Arial" panose="020B0604020202020204" pitchFamily="34" charset="0"/>
                          <a:cs typeface="Arial" panose="020B0604020202020204" pitchFamily="34" charset="0"/>
                        </a:rPr>
                        <a:t> preview your poster prior to presenting</a:t>
                      </a:r>
                      <a:endParaRPr lang="en-US" sz="29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sz="86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173879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900" b="1" noProof="0" dirty="0">
                          <a:solidFill>
                            <a:srgbClr val="FFC000"/>
                          </a:solidFill>
                          <a:latin typeface="Arial"/>
                          <a:cs typeface="Arial"/>
                        </a:rPr>
                        <a:t>How to present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finish designing your poster and are ready to virtually present it, follow the conference organizers' instructions. </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8006246">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Publish, present virtually, share, and discuss!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0" noProof="0" dirty="0">
                          <a:solidFill>
                            <a:schemeClr val="bg1"/>
                          </a:solidFill>
                          <a:latin typeface="Arial"/>
                          <a:cs typeface="Arial"/>
                        </a:rPr>
                        <a:t>Submit your poster and add it to the Research Poster Virtual Library.</a:t>
                      </a:r>
                      <a:br>
                        <a:rPr lang="en-US" sz="2400" b="0" noProof="0" dirty="0">
                          <a:solidFill>
                            <a:srgbClr val="FFC000"/>
                          </a:solidFill>
                          <a:latin typeface="Arial"/>
                          <a:cs typeface="Arial"/>
                        </a:rPr>
                      </a:br>
                      <a:br>
                        <a:rPr lang="en-US" sz="2400" b="0" noProof="0" dirty="0">
                          <a:solidFill>
                            <a:srgbClr val="FFC000"/>
                          </a:solidFill>
                          <a:latin typeface="Arial"/>
                          <a:cs typeface="Arial"/>
                        </a:rPr>
                      </a:br>
                      <a:r>
                        <a:rPr lang="en-US" sz="2400" b="1" noProof="0" dirty="0">
                          <a:solidFill>
                            <a:srgbClr val="FFC000"/>
                          </a:solidFill>
                          <a:latin typeface="Arial"/>
                          <a:cs typeface="Arial"/>
                        </a:rPr>
                        <a:t>Continuous global reach</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0" noProof="0" dirty="0">
                          <a:solidFill>
                            <a:schemeClr val="bg1"/>
                          </a:solidFill>
                          <a:latin typeface="Arial"/>
                          <a:cs typeface="Arial"/>
                        </a:rPr>
                        <a:t>Share your research with thousands of students, educators, scientists, and researchers from all over the United States and the World.</a:t>
                      </a: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b="0" noProof="0" dirty="0">
                        <a:solidFill>
                          <a:srgbClr val="FFC000"/>
                        </a:solidFill>
                        <a:latin typeface="Arial"/>
                        <a:cs typeface="Arial"/>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Full-featured poster showcase included</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0" noProof="0" dirty="0">
                          <a:solidFill>
                            <a:schemeClr val="bg1"/>
                          </a:solidFill>
                          <a:latin typeface="Arial"/>
                          <a:cs typeface="Arial"/>
                        </a:rPr>
                        <a:t>Present your poster on a  professional full-featured and customizable web page that includes full screen functions, social sharing, your own discussion board, private contact form, narration and more.</a:t>
                      </a: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b="0" noProof="0" dirty="0">
                        <a:solidFill>
                          <a:srgbClr val="FFC000"/>
                        </a:solidFill>
                        <a:latin typeface="Arial"/>
                        <a:cs typeface="Arial"/>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Convenience for presenter groups and conference coordinators </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0" noProof="0" dirty="0">
                          <a:solidFill>
                            <a:schemeClr val="bg1"/>
                          </a:solidFill>
                          <a:latin typeface="Arial"/>
                          <a:cs typeface="Arial"/>
                        </a:rPr>
                        <a:t>Published posters can easily be presented at virtual conferences. Perfect solution for organizers of meetings and conferences.</a:t>
                      </a:r>
                      <a:br>
                        <a:rPr lang="en-US" sz="2400" b="0" noProof="0" dirty="0">
                          <a:solidFill>
                            <a:srgbClr val="FFC000"/>
                          </a:solidFill>
                          <a:latin typeface="Arial"/>
                          <a:cs typeface="Arial"/>
                        </a:rPr>
                      </a:br>
                      <a:endParaRPr lang="en-US" sz="2400" b="0" noProof="0" dirty="0">
                        <a:solidFill>
                          <a:srgbClr val="FFC000"/>
                        </a:solidFill>
                        <a:latin typeface="Arial"/>
                        <a:cs typeface="Arial"/>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900" b="1" noProof="0" dirty="0">
                          <a:solidFill>
                            <a:srgbClr val="FFC000"/>
                          </a:solidFill>
                          <a:latin typeface="Arial"/>
                          <a:cs typeface="Arial"/>
                        </a:rPr>
                        <a:t>https://</a:t>
                      </a:r>
                      <a:r>
                        <a:rPr lang="en-US" sz="2900" b="1" noProof="0" dirty="0" err="1">
                          <a:solidFill>
                            <a:srgbClr val="FFC000"/>
                          </a:solidFill>
                          <a:latin typeface="Arial"/>
                          <a:cs typeface="Arial"/>
                        </a:rPr>
                        <a:t>www.PosterPresentations.com</a:t>
                      </a:r>
                      <a:r>
                        <a:rPr lang="en-US" sz="2900" b="1" noProof="0" dirty="0">
                          <a:solidFill>
                            <a:srgbClr val="FFC000"/>
                          </a:solidFill>
                          <a:latin typeface="Arial"/>
                          <a:cs typeface="Arial"/>
                        </a:rPr>
                        <a:t>/research</a:t>
                      </a:r>
                    </a:p>
                  </a:txBody>
                  <a:tcPr marL="182880" marT="137160">
                    <a:solidFill>
                      <a:schemeClr val="accent5">
                        <a:lumMod val="5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48051497"/>
                  </a:ext>
                </a:extLst>
              </a:tr>
              <a:tr h="1287327">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494115">
                <a:tc>
                  <a:txBody>
                    <a:bodyPr/>
                    <a:lstStyle/>
                    <a:p>
                      <a:pPr>
                        <a:lnSpc>
                          <a:spcPts val="2600"/>
                        </a:lnSpc>
                      </a:pPr>
                      <a:r>
                        <a:rPr lang="en-US" sz="2100" dirty="0">
                          <a:solidFill>
                            <a:schemeClr val="bg1">
                              <a:lumMod val="85000"/>
                            </a:schemeClr>
                          </a:solidFill>
                          <a:latin typeface="Arial"/>
                          <a:cs typeface="Arial"/>
                        </a:rPr>
                        <a:t>© 2020</a:t>
                      </a:r>
                      <a:r>
                        <a:rPr lang="en-US" sz="2100" baseline="0" dirty="0">
                          <a:solidFill>
                            <a:schemeClr val="bg1">
                              <a:lumMod val="85000"/>
                            </a:schemeClr>
                          </a:solidFill>
                          <a:latin typeface="Arial"/>
                          <a:cs typeface="Arial"/>
                        </a:rPr>
                        <a:t> </a:t>
                      </a:r>
                      <a:r>
                        <a:rPr lang="en-US" sz="2100" dirty="0" err="1">
                          <a:solidFill>
                            <a:schemeClr val="bg1">
                              <a:lumMod val="85000"/>
                            </a:schemeClr>
                          </a:solidFill>
                          <a:latin typeface="Arial"/>
                          <a:cs typeface="Arial"/>
                        </a:rPr>
                        <a:t>PosterPresentations.com</a:t>
                      </a:r>
                      <a:br>
                        <a:rPr lang="en-US" sz="2100" dirty="0">
                          <a:solidFill>
                            <a:schemeClr val="bg1">
                              <a:lumMod val="85000"/>
                            </a:schemeClr>
                          </a:solidFill>
                          <a:latin typeface="Arial"/>
                          <a:cs typeface="Arial"/>
                        </a:rPr>
                      </a:br>
                      <a:r>
                        <a:rPr lang="en-US" sz="2100" dirty="0">
                          <a:solidFill>
                            <a:schemeClr val="bg1">
                              <a:lumMod val="85000"/>
                            </a:schemeClr>
                          </a:solidFill>
                          <a:latin typeface="Arial"/>
                          <a:cs typeface="Arial"/>
                        </a:rPr>
                        <a:t>2117 Fourth Street ,</a:t>
                      </a:r>
                      <a:r>
                        <a:rPr lang="en-US" sz="2100" baseline="0" dirty="0">
                          <a:solidFill>
                            <a:schemeClr val="bg1">
                              <a:lumMod val="85000"/>
                            </a:schemeClr>
                          </a:solidFill>
                          <a:latin typeface="Arial"/>
                          <a:cs typeface="Arial"/>
                        </a:rPr>
                        <a:t> STE C        </a:t>
                      </a:r>
                    </a:p>
                    <a:p>
                      <a:pPr>
                        <a:lnSpc>
                          <a:spcPts val="2600"/>
                        </a:lnSpc>
                      </a:pPr>
                      <a:r>
                        <a:rPr lang="en-US" sz="2100" baseline="0" dirty="0">
                          <a:solidFill>
                            <a:schemeClr val="bg1">
                              <a:lumMod val="85000"/>
                            </a:schemeClr>
                          </a:solidFill>
                          <a:latin typeface="Arial"/>
                          <a:cs typeface="Arial"/>
                        </a:rPr>
                        <a:t>Berkeley CA 94710 USA</a:t>
                      </a:r>
                      <a:endParaRPr lang="en-US" sz="21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567305" y="32390910"/>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2022</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717728416"/>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39B15A-A5D0-CCF3-5253-13C72B1D5BE0}"/>
              </a:ext>
            </a:extLst>
          </p:cNvPr>
          <p:cNvSpPr>
            <a:spLocks noGrp="1"/>
          </p:cNvSpPr>
          <p:nvPr>
            <p:ph type="body" sz="quarter" idx="10"/>
          </p:nvPr>
        </p:nvSpPr>
        <p:spPr>
          <a:xfrm>
            <a:off x="58615" y="4861030"/>
            <a:ext cx="9290812" cy="9534896"/>
          </a:xfrm>
        </p:spPr>
        <p:txBody>
          <a:bodyPr/>
          <a:lstStyle/>
          <a:p>
            <a:r>
              <a:rPr lang="en-US" sz="4000" b="1" dirty="0">
                <a:solidFill>
                  <a:schemeClr val="tx1">
                    <a:lumMod val="95000"/>
                    <a:lumOff val="5000"/>
                  </a:schemeClr>
                </a:solidFill>
              </a:rPr>
              <a:t>Background: </a:t>
            </a:r>
            <a:r>
              <a:rPr lang="en-US" sz="4000" dirty="0">
                <a:solidFill>
                  <a:schemeClr val="tx1">
                    <a:lumMod val="95000"/>
                    <a:lumOff val="5000"/>
                  </a:schemeClr>
                </a:solidFill>
              </a:rPr>
              <a:t>The episiotomy rate has declined worldwide but remains high in Palestine. The effects of episiotomy on women’s health should be a constant concern. Few data are available on the effect of episiotomy by validated measures.</a:t>
            </a:r>
          </a:p>
          <a:p>
            <a:r>
              <a:rPr lang="en-US" sz="4000" b="1" dirty="0">
                <a:solidFill>
                  <a:schemeClr val="tx1">
                    <a:lumMod val="95000"/>
                    <a:lumOff val="5000"/>
                  </a:schemeClr>
                </a:solidFill>
              </a:rPr>
              <a:t>Objective: </a:t>
            </a:r>
            <a:r>
              <a:rPr lang="en-US" sz="4000" dirty="0">
                <a:solidFill>
                  <a:schemeClr val="tx1">
                    <a:lumMod val="95000"/>
                    <a:lumOff val="5000"/>
                  </a:schemeClr>
                </a:solidFill>
              </a:rPr>
              <a:t>The present study aimed to examine the effect of episiotomy on pain, urinary incontinence, and sexual function and identify the demographic characteristic and occurrence of complication up to 3 months postpartum. </a:t>
            </a:r>
          </a:p>
          <a:p>
            <a:endParaRPr lang="en-US" dirty="0"/>
          </a:p>
        </p:txBody>
      </p:sp>
      <p:sp>
        <p:nvSpPr>
          <p:cNvPr id="8" name="Text Placeholder 7">
            <a:extLst>
              <a:ext uri="{FF2B5EF4-FFF2-40B4-BE49-F238E27FC236}">
                <a16:creationId xmlns:a16="http://schemas.microsoft.com/office/drawing/2014/main" id="{194151B7-6ED8-F2C6-FE53-92BB5AE7F145}"/>
              </a:ext>
            </a:extLst>
          </p:cNvPr>
          <p:cNvSpPr>
            <a:spLocks noGrp="1"/>
          </p:cNvSpPr>
          <p:nvPr>
            <p:ph type="body" sz="quarter" idx="24"/>
          </p:nvPr>
        </p:nvSpPr>
        <p:spPr>
          <a:xfrm>
            <a:off x="19547970" y="4025912"/>
            <a:ext cx="11682380" cy="982222"/>
          </a:xfrm>
        </p:spPr>
        <p:txBody>
          <a:bodyPr/>
          <a:lstStyle/>
          <a:p>
            <a:r>
              <a:rPr lang="en-US" sz="5400" dirty="0"/>
              <a:t>Result</a:t>
            </a:r>
          </a:p>
          <a:p>
            <a:endParaRPr lang="en-US" sz="6000" dirty="0"/>
          </a:p>
          <a:p>
            <a:endParaRPr lang="en-US" dirty="0"/>
          </a:p>
        </p:txBody>
      </p:sp>
      <p:sp>
        <p:nvSpPr>
          <p:cNvPr id="9" name="Text Placeholder 8">
            <a:extLst>
              <a:ext uri="{FF2B5EF4-FFF2-40B4-BE49-F238E27FC236}">
                <a16:creationId xmlns:a16="http://schemas.microsoft.com/office/drawing/2014/main" id="{109607D9-8986-46BB-4981-8DFFD1929625}"/>
              </a:ext>
            </a:extLst>
          </p:cNvPr>
          <p:cNvSpPr>
            <a:spLocks noGrp="1"/>
          </p:cNvSpPr>
          <p:nvPr>
            <p:ph type="body" sz="quarter" idx="25"/>
          </p:nvPr>
        </p:nvSpPr>
        <p:spPr>
          <a:xfrm>
            <a:off x="31830707" y="4054085"/>
            <a:ext cx="11107265" cy="954049"/>
          </a:xfrm>
        </p:spPr>
        <p:txBody>
          <a:bodyPr/>
          <a:lstStyle/>
          <a:p>
            <a:r>
              <a:rPr lang="en-US" sz="6000" dirty="0"/>
              <a:t>Result</a:t>
            </a:r>
          </a:p>
          <a:p>
            <a:endParaRPr lang="en-US" dirty="0"/>
          </a:p>
        </p:txBody>
      </p:sp>
      <p:sp>
        <p:nvSpPr>
          <p:cNvPr id="12" name="Text Placeholder 11">
            <a:extLst>
              <a:ext uri="{FF2B5EF4-FFF2-40B4-BE49-F238E27FC236}">
                <a16:creationId xmlns:a16="http://schemas.microsoft.com/office/drawing/2014/main" id="{14C41E60-197E-8E8D-43FF-35936D78FF38}"/>
              </a:ext>
            </a:extLst>
          </p:cNvPr>
          <p:cNvSpPr>
            <a:spLocks noGrp="1"/>
          </p:cNvSpPr>
          <p:nvPr>
            <p:ph type="body" sz="quarter" idx="28"/>
          </p:nvPr>
        </p:nvSpPr>
        <p:spPr>
          <a:xfrm>
            <a:off x="32224834" y="14452397"/>
            <a:ext cx="11084175" cy="10889113"/>
          </a:xfrm>
        </p:spPr>
        <p:txBody>
          <a:bodyPr/>
          <a:lstStyle/>
          <a:p>
            <a:r>
              <a:rPr lang="en-US" sz="4000" dirty="0">
                <a:solidFill>
                  <a:schemeClr val="tx1"/>
                </a:solidFill>
              </a:rPr>
              <a:t>The current study aimed to investigate the effect of episiotomy and no episiotomy on different factors. The study was conducted using a cross-sectional quantitative approach on a total of 368 women•</a:t>
            </a:r>
          </a:p>
          <a:p>
            <a:r>
              <a:rPr lang="en-US" sz="4000" dirty="0">
                <a:solidFill>
                  <a:schemeClr val="tx1"/>
                </a:solidFill>
              </a:rPr>
              <a:t>Main results found that episiotomy was significantly associated with decreased sexual function . urinary incontinence with less birth weight and when doctors perform the episiotomy, as well as better sexual recovery with more lived births and having previous episiotomies, while more pain was found among younger women, less lived births, deliveries in governmental hospitals and having no previous episiotomies.</a:t>
            </a:r>
          </a:p>
          <a:p>
            <a:endParaRPr lang="en-US" sz="4000" b="1" dirty="0">
              <a:solidFill>
                <a:schemeClr val="tx1"/>
              </a:solidFill>
            </a:endParaRPr>
          </a:p>
          <a:p>
            <a:endParaRPr lang="en-US" dirty="0"/>
          </a:p>
        </p:txBody>
      </p:sp>
      <p:sp>
        <p:nvSpPr>
          <p:cNvPr id="13" name="Text Placeholder 12">
            <a:extLst>
              <a:ext uri="{FF2B5EF4-FFF2-40B4-BE49-F238E27FC236}">
                <a16:creationId xmlns:a16="http://schemas.microsoft.com/office/drawing/2014/main" id="{0F6D87B7-C12A-12F9-A946-B5E4656EE02D}"/>
              </a:ext>
            </a:extLst>
          </p:cNvPr>
          <p:cNvSpPr>
            <a:spLocks noGrp="1"/>
          </p:cNvSpPr>
          <p:nvPr>
            <p:ph type="body" sz="quarter" idx="29"/>
          </p:nvPr>
        </p:nvSpPr>
        <p:spPr>
          <a:xfrm>
            <a:off x="32435023" y="26233649"/>
            <a:ext cx="10842171" cy="919048"/>
          </a:xfrm>
        </p:spPr>
        <p:txBody>
          <a:bodyPr/>
          <a:lstStyle/>
          <a:p>
            <a:r>
              <a:rPr lang="en-US" sz="6000" dirty="0"/>
              <a:t>References</a:t>
            </a:r>
          </a:p>
        </p:txBody>
      </p:sp>
      <p:sp>
        <p:nvSpPr>
          <p:cNvPr id="14" name="Text Placeholder 13">
            <a:extLst>
              <a:ext uri="{FF2B5EF4-FFF2-40B4-BE49-F238E27FC236}">
                <a16:creationId xmlns:a16="http://schemas.microsoft.com/office/drawing/2014/main" id="{09D2277D-0005-E662-D92E-2AF719434B25}"/>
              </a:ext>
            </a:extLst>
          </p:cNvPr>
          <p:cNvSpPr>
            <a:spLocks noGrp="1"/>
          </p:cNvSpPr>
          <p:nvPr>
            <p:ph type="body" sz="quarter" idx="30"/>
          </p:nvPr>
        </p:nvSpPr>
        <p:spPr>
          <a:xfrm>
            <a:off x="32324128" y="27205122"/>
            <a:ext cx="10656686" cy="5447623"/>
          </a:xfrm>
        </p:spPr>
        <p:txBody>
          <a:bodyPr/>
          <a:lstStyle/>
          <a:p>
            <a:r>
              <a:rPr lang="en-US" sz="3600" b="1" dirty="0">
                <a:solidFill>
                  <a:schemeClr val="tx1"/>
                </a:solidFill>
              </a:rPr>
              <a:t>BANAEI, M., MORIDI, A. &amp; DASHTI, S. 2018. Sexual Dysfunction and its Associated Factors After Delivery: Longitudinal Study in Iranian Women. Mater </a:t>
            </a:r>
            <a:r>
              <a:rPr lang="en-US" sz="3600" b="1" dirty="0" err="1">
                <a:solidFill>
                  <a:schemeClr val="tx1"/>
                </a:solidFill>
              </a:rPr>
              <a:t>Sociomed</a:t>
            </a:r>
            <a:r>
              <a:rPr lang="en-US" sz="3600" b="1" dirty="0">
                <a:solidFill>
                  <a:schemeClr val="tx1"/>
                </a:solidFill>
              </a:rPr>
              <a:t>, 30, 198-203.</a:t>
            </a:r>
          </a:p>
          <a:p>
            <a:endParaRPr lang="en-US" sz="3600" b="1" dirty="0">
              <a:solidFill>
                <a:schemeClr val="tx1"/>
              </a:solidFill>
            </a:endParaRPr>
          </a:p>
          <a:p>
            <a:r>
              <a:rPr lang="en-US" sz="3600" b="1" dirty="0">
                <a:solidFill>
                  <a:schemeClr val="tx1"/>
                </a:solidFill>
              </a:rPr>
              <a:t>CARROLI, G. &amp; MIGNINI, L. 2009. Episiotomy for vaginal birth. Cochrane Database </a:t>
            </a:r>
            <a:r>
              <a:rPr lang="en-US" sz="3600" b="1" dirty="0" err="1">
                <a:solidFill>
                  <a:schemeClr val="tx1"/>
                </a:solidFill>
              </a:rPr>
              <a:t>Syst</a:t>
            </a:r>
            <a:r>
              <a:rPr lang="en-US" sz="3600" b="1" dirty="0">
                <a:solidFill>
                  <a:schemeClr val="tx1"/>
                </a:solidFill>
              </a:rPr>
              <a:t> Rev, Cd000081.</a:t>
            </a:r>
          </a:p>
          <a:p>
            <a:endParaRPr lang="en-US" dirty="0"/>
          </a:p>
        </p:txBody>
      </p:sp>
      <p:sp>
        <p:nvSpPr>
          <p:cNvPr id="15" name="Text Placeholder 14">
            <a:extLst>
              <a:ext uri="{FF2B5EF4-FFF2-40B4-BE49-F238E27FC236}">
                <a16:creationId xmlns:a16="http://schemas.microsoft.com/office/drawing/2014/main" id="{AD1D784A-4141-28D6-4A5F-930A6B66176C}"/>
              </a:ext>
            </a:extLst>
          </p:cNvPr>
          <p:cNvSpPr>
            <a:spLocks noGrp="1"/>
          </p:cNvSpPr>
          <p:nvPr>
            <p:ph type="body" sz="quarter" idx="96"/>
          </p:nvPr>
        </p:nvSpPr>
        <p:spPr>
          <a:xfrm>
            <a:off x="9690440" y="5008134"/>
            <a:ext cx="9317454" cy="3960984"/>
          </a:xfrm>
        </p:spPr>
        <p:txBody>
          <a:bodyPr/>
          <a:lstStyle/>
          <a:p>
            <a:r>
              <a:rPr lang="en-US" sz="4000" b="1" dirty="0">
                <a:solidFill>
                  <a:schemeClr val="tx1"/>
                </a:solidFill>
              </a:rPr>
              <a:t>Validity and reliability</a:t>
            </a:r>
          </a:p>
          <a:p>
            <a:r>
              <a:rPr lang="en-US" sz="4000" dirty="0">
                <a:solidFill>
                  <a:schemeClr val="tx1"/>
                </a:solidFill>
              </a:rPr>
              <a:t>validated by 5 experts by measuring Cronbach’s alpha = 84.5%,Statistical Analysis (SPSS) version 25 ,3.8 Ethical consideration .conducted in compliance with the Declaration of Helsinki for human medical research.</a:t>
            </a:r>
          </a:p>
          <a:p>
            <a:endParaRPr lang="en-US" sz="3600" b="1" dirty="0">
              <a:solidFill>
                <a:schemeClr val="tx1"/>
              </a:solidFill>
            </a:endParaRPr>
          </a:p>
          <a:p>
            <a:endParaRPr lang="en-US" dirty="0"/>
          </a:p>
        </p:txBody>
      </p:sp>
      <p:sp>
        <p:nvSpPr>
          <p:cNvPr id="16" name="Text Placeholder 15">
            <a:extLst>
              <a:ext uri="{FF2B5EF4-FFF2-40B4-BE49-F238E27FC236}">
                <a16:creationId xmlns:a16="http://schemas.microsoft.com/office/drawing/2014/main" id="{0AD2DAE7-5392-D4F6-09BD-CBD3734582B2}"/>
              </a:ext>
            </a:extLst>
          </p:cNvPr>
          <p:cNvSpPr>
            <a:spLocks noGrp="1"/>
          </p:cNvSpPr>
          <p:nvPr>
            <p:ph type="body" sz="quarter" idx="150"/>
          </p:nvPr>
        </p:nvSpPr>
        <p:spPr>
          <a:xfrm>
            <a:off x="5536487" y="1631682"/>
            <a:ext cx="36847037" cy="2164949"/>
          </a:xfrm>
          <a:solidFill>
            <a:schemeClr val="accent5">
              <a:lumMod val="50000"/>
            </a:schemeClr>
          </a:solidFill>
        </p:spPr>
        <p:txBody>
          <a:bodyPr/>
          <a:lstStyle/>
          <a:p>
            <a:endParaRPr lang="en-US" dirty="0"/>
          </a:p>
          <a:p>
            <a:r>
              <a:rPr lang="en-US" sz="4000" b="1" dirty="0"/>
              <a:t>Effects of Episiotomy on Pain, Urinary Incontinence, and Sexual Function Three Months Postpartum: A Descriptive, Analytical, Cross-sectional Study</a:t>
            </a:r>
          </a:p>
          <a:p>
            <a:r>
              <a:rPr lang="en-US" sz="4000" b="1" dirty="0"/>
              <a:t>Prepared by: Montaha Afghani (Leader), </a:t>
            </a:r>
            <a:r>
              <a:rPr lang="en-US" sz="4000" b="1" dirty="0" err="1"/>
              <a:t>Eman</a:t>
            </a:r>
            <a:r>
              <a:rPr lang="en-US" sz="4000" b="1" dirty="0"/>
              <a:t> </a:t>
            </a:r>
            <a:r>
              <a:rPr lang="en-US" sz="4000" b="1" dirty="0" err="1"/>
              <a:t>khater</a:t>
            </a:r>
            <a:r>
              <a:rPr lang="en-US" sz="4000" b="1" dirty="0"/>
              <a:t> , Maya </a:t>
            </a:r>
            <a:r>
              <a:rPr lang="en-US" sz="4000" b="1" dirty="0" err="1"/>
              <a:t>Odeh</a:t>
            </a:r>
            <a:r>
              <a:rPr lang="en-US" sz="4000" b="1" dirty="0"/>
              <a:t> , </a:t>
            </a:r>
            <a:r>
              <a:rPr lang="en-US" sz="4000" b="1" dirty="0" err="1"/>
              <a:t>Reema</a:t>
            </a:r>
            <a:r>
              <a:rPr lang="en-US" sz="4000" b="1" dirty="0"/>
              <a:t> </a:t>
            </a:r>
            <a:r>
              <a:rPr lang="en-US" sz="4000" b="1" dirty="0" err="1"/>
              <a:t>Narat</a:t>
            </a:r>
            <a:r>
              <a:rPr lang="en-US" sz="4000" b="1" dirty="0"/>
              <a:t>                Submitted </a:t>
            </a:r>
            <a:r>
              <a:rPr lang="en-US" sz="4000" b="1" dirty="0" err="1"/>
              <a:t>to:Dr</a:t>
            </a:r>
            <a:r>
              <a:rPr lang="en-US" sz="4000" b="1" dirty="0"/>
              <a:t>. </a:t>
            </a:r>
            <a:r>
              <a:rPr lang="en-US" sz="4000" b="1" dirty="0" err="1"/>
              <a:t>Eman</a:t>
            </a:r>
            <a:r>
              <a:rPr lang="en-US" sz="4000" b="1" dirty="0"/>
              <a:t> </a:t>
            </a:r>
            <a:r>
              <a:rPr lang="en-US" sz="4000" b="1" dirty="0" err="1"/>
              <a:t>Alspohawish</a:t>
            </a:r>
            <a:r>
              <a:rPr lang="en-US" sz="4000" b="1" dirty="0"/>
              <a:t>, PhD, MCH</a:t>
            </a:r>
          </a:p>
          <a:p>
            <a:r>
              <a:rPr lang="en-US" sz="3600" dirty="0"/>
              <a:t> </a:t>
            </a:r>
          </a:p>
          <a:p>
            <a:endParaRPr lang="en-US" sz="4000" b="1" dirty="0"/>
          </a:p>
        </p:txBody>
      </p:sp>
      <p:sp>
        <p:nvSpPr>
          <p:cNvPr id="18" name="Text Placeholder 17">
            <a:extLst>
              <a:ext uri="{FF2B5EF4-FFF2-40B4-BE49-F238E27FC236}">
                <a16:creationId xmlns:a16="http://schemas.microsoft.com/office/drawing/2014/main" id="{12CD0C50-C7FD-6047-8A81-F714D190A0F7}"/>
              </a:ext>
            </a:extLst>
          </p:cNvPr>
          <p:cNvSpPr>
            <a:spLocks noGrp="1"/>
          </p:cNvSpPr>
          <p:nvPr>
            <p:ph type="body" sz="quarter" idx="153"/>
          </p:nvPr>
        </p:nvSpPr>
        <p:spPr>
          <a:xfrm>
            <a:off x="4287524" y="-44579"/>
            <a:ext cx="31998968" cy="1571721"/>
          </a:xfrm>
        </p:spPr>
        <p:txBody>
          <a:bodyPr/>
          <a:lstStyle/>
          <a:p>
            <a:r>
              <a:rPr lang="en-US" sz="4000" dirty="0"/>
              <a:t>An-</a:t>
            </a:r>
            <a:r>
              <a:rPr lang="en-US" sz="4000" dirty="0" err="1"/>
              <a:t>Najah</a:t>
            </a:r>
            <a:r>
              <a:rPr lang="en-US" sz="4000" dirty="0"/>
              <a:t>  National University</a:t>
            </a:r>
          </a:p>
          <a:p>
            <a:r>
              <a:rPr lang="en-US" sz="4000" dirty="0"/>
              <a:t>Faculty of Medicine &amp; Health Sciences</a:t>
            </a:r>
          </a:p>
          <a:p>
            <a:r>
              <a:rPr lang="en-US" sz="4000" dirty="0"/>
              <a:t>Department of Nursing &amp;Midwifery</a:t>
            </a:r>
          </a:p>
          <a:p>
            <a:endParaRPr lang="en-US" dirty="0"/>
          </a:p>
        </p:txBody>
      </p:sp>
      <p:sp>
        <p:nvSpPr>
          <p:cNvPr id="22" name="عنصر نائب للنص 21"/>
          <p:cNvSpPr>
            <a:spLocks noGrp="1"/>
          </p:cNvSpPr>
          <p:nvPr>
            <p:ph type="body" sz="quarter" idx="11"/>
          </p:nvPr>
        </p:nvSpPr>
        <p:spPr>
          <a:xfrm>
            <a:off x="58615" y="4054085"/>
            <a:ext cx="9290812" cy="1033266"/>
          </a:xfrm>
          <a:solidFill>
            <a:schemeClr val="accent1">
              <a:lumMod val="50000"/>
            </a:schemeClr>
          </a:solidFill>
          <a:ln>
            <a:solidFill>
              <a:schemeClr val="accent1">
                <a:lumMod val="50000"/>
              </a:schemeClr>
            </a:solidFill>
          </a:ln>
        </p:spPr>
        <p:txBody>
          <a:bodyPr/>
          <a:lstStyle/>
          <a:p>
            <a:r>
              <a:rPr lang="en-US" sz="6000" dirty="0"/>
              <a:t>Introduction </a:t>
            </a:r>
          </a:p>
        </p:txBody>
      </p:sp>
      <p:sp>
        <p:nvSpPr>
          <p:cNvPr id="29" name="عنصر نائب للنص 28"/>
          <p:cNvSpPr>
            <a:spLocks noGrp="1"/>
          </p:cNvSpPr>
          <p:nvPr>
            <p:ph type="body" sz="quarter" idx="27"/>
          </p:nvPr>
        </p:nvSpPr>
        <p:spPr>
          <a:xfrm>
            <a:off x="32324128" y="13553394"/>
            <a:ext cx="10811601" cy="949845"/>
          </a:xfrm>
          <a:solidFill>
            <a:schemeClr val="accent5">
              <a:lumMod val="50000"/>
            </a:schemeClr>
          </a:solidFill>
        </p:spPr>
        <p:txBody>
          <a:bodyPr/>
          <a:lstStyle/>
          <a:p>
            <a:r>
              <a:rPr lang="en-US" sz="6000" dirty="0"/>
              <a:t>Conclusion</a:t>
            </a:r>
          </a:p>
        </p:txBody>
      </p:sp>
      <p:pic>
        <p:nvPicPr>
          <p:cNvPr id="1034" name="Picture 10" descr="نتيجة بحث الصور عن النجاح شعار الجامعه"/>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2451" y="419686"/>
            <a:ext cx="3240315" cy="324031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جدول 2"/>
          <p:cNvGraphicFramePr>
            <a:graphicFrameLocks noGrp="1"/>
          </p:cNvGraphicFramePr>
          <p:nvPr>
            <p:extLst>
              <p:ext uri="{D42A27DB-BD31-4B8C-83A1-F6EECF244321}">
                <p14:modId xmlns:p14="http://schemas.microsoft.com/office/powerpoint/2010/main" val="684614634"/>
              </p:ext>
            </p:extLst>
          </p:nvPr>
        </p:nvGraphicFramePr>
        <p:xfrm>
          <a:off x="32435023" y="6760859"/>
          <a:ext cx="10700706" cy="6625439"/>
        </p:xfrm>
        <a:graphic>
          <a:graphicData uri="http://schemas.openxmlformats.org/drawingml/2006/table">
            <a:tbl>
              <a:tblPr rtl="1" firstRow="1" firstCol="1" bandRow="1">
                <a:tableStyleId>{69012ECD-51FC-41F1-AA8D-1B2483CD663E}</a:tableStyleId>
              </a:tblPr>
              <a:tblGrid>
                <a:gridCol w="140536">
                  <a:extLst>
                    <a:ext uri="{9D8B030D-6E8A-4147-A177-3AD203B41FA5}">
                      <a16:colId xmlns:a16="http://schemas.microsoft.com/office/drawing/2014/main" val="20000"/>
                    </a:ext>
                  </a:extLst>
                </a:gridCol>
                <a:gridCol w="2686804">
                  <a:extLst>
                    <a:ext uri="{9D8B030D-6E8A-4147-A177-3AD203B41FA5}">
                      <a16:colId xmlns:a16="http://schemas.microsoft.com/office/drawing/2014/main" val="20001"/>
                    </a:ext>
                  </a:extLst>
                </a:gridCol>
                <a:gridCol w="2624972">
                  <a:extLst>
                    <a:ext uri="{9D8B030D-6E8A-4147-A177-3AD203B41FA5}">
                      <a16:colId xmlns:a16="http://schemas.microsoft.com/office/drawing/2014/main" val="20002"/>
                    </a:ext>
                  </a:extLst>
                </a:gridCol>
                <a:gridCol w="1686278">
                  <a:extLst>
                    <a:ext uri="{9D8B030D-6E8A-4147-A177-3AD203B41FA5}">
                      <a16:colId xmlns:a16="http://schemas.microsoft.com/office/drawing/2014/main" val="20003"/>
                    </a:ext>
                  </a:extLst>
                </a:gridCol>
                <a:gridCol w="3562116">
                  <a:extLst>
                    <a:ext uri="{9D8B030D-6E8A-4147-A177-3AD203B41FA5}">
                      <a16:colId xmlns:a16="http://schemas.microsoft.com/office/drawing/2014/main" val="20004"/>
                    </a:ext>
                  </a:extLst>
                </a:gridCol>
              </a:tblGrid>
              <a:tr h="1485983">
                <a:tc>
                  <a:txBody>
                    <a:bodyPr/>
                    <a:lstStyle/>
                    <a:p>
                      <a:pPr rtl="1">
                        <a:lnSpc>
                          <a:spcPct val="115000"/>
                        </a:lnSpc>
                        <a:spcAft>
                          <a:spcPts val="1000"/>
                        </a:spcAft>
                      </a:pPr>
                      <a:r>
                        <a:rPr lang="en-US" sz="3200" dirty="0">
                          <a:effectLst/>
                        </a:rPr>
                        <a:t> </a:t>
                      </a:r>
                      <a:endParaRPr lang="en-US" sz="3200" dirty="0">
                        <a:effectLst/>
                        <a:latin typeface="Calibri"/>
                        <a:ea typeface="Calibri"/>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a:lnSpc>
                          <a:spcPct val="115000"/>
                        </a:lnSpc>
                        <a:spcAft>
                          <a:spcPts val="1000"/>
                        </a:spcAft>
                      </a:pPr>
                      <a:r>
                        <a:rPr lang="en-US" sz="3200">
                          <a:effectLst/>
                        </a:rPr>
                        <a:t>Normal With episiotomy</a:t>
                      </a:r>
                      <a:endParaRPr lang="en-US" sz="3200">
                        <a:effectLst/>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115000"/>
                        </a:lnSpc>
                        <a:spcAft>
                          <a:spcPts val="1000"/>
                        </a:spcAft>
                      </a:pPr>
                      <a:r>
                        <a:rPr lang="en-US" sz="3200" dirty="0">
                          <a:effectLst/>
                        </a:rPr>
                        <a:t>NSVD without episiotomy</a:t>
                      </a:r>
                      <a:endParaRPr lang="en-US" sz="3200" dirty="0">
                        <a:effectLst/>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a:lnSpc>
                          <a:spcPct val="115000"/>
                        </a:lnSpc>
                        <a:spcAft>
                          <a:spcPts val="1000"/>
                        </a:spcAft>
                      </a:pPr>
                      <a:r>
                        <a:rPr lang="en-US" sz="3200" dirty="0">
                          <a:effectLst/>
                        </a:rPr>
                        <a:t>C/S</a:t>
                      </a:r>
                      <a:endParaRPr lang="en-US" sz="3200" dirty="0">
                        <a:effectLst/>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a:lnSpc>
                          <a:spcPct val="115000"/>
                        </a:lnSpc>
                        <a:spcAft>
                          <a:spcPts val="1000"/>
                        </a:spcAft>
                      </a:pPr>
                      <a:r>
                        <a:rPr lang="en-US" sz="3200" dirty="0">
                          <a:effectLst/>
                        </a:rPr>
                        <a:t>Values/ Delivery type</a:t>
                      </a:r>
                      <a:endParaRPr lang="en-US" sz="3200" dirty="0">
                        <a:effectLst/>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350678">
                <a:tc gridSpan="2">
                  <a:txBody>
                    <a:bodyPr/>
                    <a:lstStyle/>
                    <a:p>
                      <a:pPr algn="ctr" rtl="0">
                        <a:lnSpc>
                          <a:spcPct val="115000"/>
                        </a:lnSpc>
                        <a:spcAft>
                          <a:spcPts val="1000"/>
                        </a:spcAft>
                      </a:pPr>
                      <a:r>
                        <a:rPr lang="ar-SA" sz="3600" b="0" dirty="0">
                          <a:effectLst/>
                        </a:rPr>
                        <a:t>109</a:t>
                      </a:r>
                      <a:endParaRPr lang="en-US" sz="3600" b="0" dirty="0">
                        <a:effectLst/>
                      </a:endParaRPr>
                    </a:p>
                    <a:p>
                      <a:pPr algn="ctr" rtl="0">
                        <a:lnSpc>
                          <a:spcPct val="115000"/>
                        </a:lnSpc>
                        <a:spcAft>
                          <a:spcPts val="1000"/>
                        </a:spcAft>
                      </a:pPr>
                      <a:r>
                        <a:rPr lang="en-US" sz="3600" b="0" dirty="0">
                          <a:effectLst/>
                        </a:rPr>
                        <a:t>(62.2%)</a:t>
                      </a:r>
                      <a:endParaRPr lang="en-US" sz="3600" b="0" dirty="0">
                        <a:solidFill>
                          <a:schemeClr val="tx1"/>
                        </a:solidFill>
                        <a:effectLst/>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algn="ctr" rtl="1">
                        <a:lnSpc>
                          <a:spcPct val="115000"/>
                        </a:lnSpc>
                        <a:spcAft>
                          <a:spcPts val="1000"/>
                        </a:spcAft>
                      </a:pPr>
                      <a:r>
                        <a:rPr lang="ar-SA" sz="3600" dirty="0">
                          <a:effectLst/>
                        </a:rPr>
                        <a:t>44</a:t>
                      </a:r>
                      <a:endParaRPr lang="en-US" sz="3600" dirty="0">
                        <a:effectLst/>
                      </a:endParaRPr>
                    </a:p>
                    <a:p>
                      <a:pPr algn="ctr" rtl="0">
                        <a:lnSpc>
                          <a:spcPct val="115000"/>
                        </a:lnSpc>
                        <a:spcAft>
                          <a:spcPts val="1000"/>
                        </a:spcAft>
                      </a:pPr>
                      <a:r>
                        <a:rPr lang="en-US" sz="3600" dirty="0">
                          <a:effectLst/>
                        </a:rPr>
                        <a:t>(25.1%)</a:t>
                      </a:r>
                      <a:endParaRPr lang="en-US" sz="3600" dirty="0">
                        <a:effectLst/>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115000"/>
                        </a:lnSpc>
                        <a:spcAft>
                          <a:spcPts val="1000"/>
                        </a:spcAft>
                      </a:pPr>
                      <a:r>
                        <a:rPr lang="ar-SA" sz="3600" dirty="0">
                          <a:effectLst/>
                        </a:rPr>
                        <a:t>22</a:t>
                      </a:r>
                      <a:endParaRPr lang="en-US" sz="3600" dirty="0">
                        <a:effectLst/>
                      </a:endParaRPr>
                    </a:p>
                    <a:p>
                      <a:pPr algn="ctr" rtl="0">
                        <a:lnSpc>
                          <a:spcPct val="115000"/>
                        </a:lnSpc>
                        <a:spcAft>
                          <a:spcPts val="1000"/>
                        </a:spcAft>
                      </a:pPr>
                      <a:r>
                        <a:rPr lang="en-US" sz="3600" dirty="0">
                          <a:effectLst/>
                        </a:rPr>
                        <a:t>(12.6%)</a:t>
                      </a:r>
                      <a:endParaRPr lang="en-US" sz="3600" dirty="0">
                        <a:effectLst/>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a:lnSpc>
                          <a:spcPct val="115000"/>
                        </a:lnSpc>
                        <a:spcAft>
                          <a:spcPts val="1000"/>
                        </a:spcAft>
                      </a:pPr>
                      <a:r>
                        <a:rPr lang="en-US" sz="3600" b="1" dirty="0">
                          <a:effectLst/>
                        </a:rPr>
                        <a:t>Pain</a:t>
                      </a:r>
                    </a:p>
                    <a:p>
                      <a:pPr algn="ctr" rtl="0">
                        <a:lnSpc>
                          <a:spcPct val="115000"/>
                        </a:lnSpc>
                        <a:spcAft>
                          <a:spcPts val="1000"/>
                        </a:spcAft>
                      </a:pPr>
                      <a:r>
                        <a:rPr lang="en-US" sz="3600" b="1" dirty="0">
                          <a:effectLst/>
                        </a:rPr>
                        <a:t>(Out of 175 )</a:t>
                      </a:r>
                      <a:endParaRPr lang="en-US" sz="3600" b="1" dirty="0">
                        <a:solidFill>
                          <a:schemeClr val="bg1"/>
                        </a:solidFill>
                        <a:effectLst/>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964263">
                <a:tc gridSpan="2">
                  <a:txBody>
                    <a:bodyPr/>
                    <a:lstStyle/>
                    <a:p>
                      <a:pPr algn="ctr" rtl="1">
                        <a:lnSpc>
                          <a:spcPct val="115000"/>
                        </a:lnSpc>
                        <a:spcAft>
                          <a:spcPts val="1000"/>
                        </a:spcAft>
                      </a:pPr>
                      <a:r>
                        <a:rPr lang="ar-SA" sz="3600" b="0" dirty="0">
                          <a:effectLst/>
                        </a:rPr>
                        <a:t>30</a:t>
                      </a:r>
                      <a:endParaRPr lang="en-US" sz="3600" b="0" dirty="0">
                        <a:effectLst/>
                      </a:endParaRPr>
                    </a:p>
                    <a:p>
                      <a:pPr algn="ctr" rtl="0">
                        <a:lnSpc>
                          <a:spcPct val="115000"/>
                        </a:lnSpc>
                        <a:spcAft>
                          <a:spcPts val="1000"/>
                        </a:spcAft>
                      </a:pPr>
                      <a:r>
                        <a:rPr lang="ar-SA" sz="3600" b="0" dirty="0">
                          <a:effectLst/>
                        </a:rPr>
                        <a:t> </a:t>
                      </a:r>
                      <a:r>
                        <a:rPr lang="en-US" sz="3600" b="0" dirty="0">
                          <a:effectLst/>
                        </a:rPr>
                        <a:t>(30.9%)</a:t>
                      </a:r>
                      <a:endParaRPr lang="en-US" sz="3600" b="0" dirty="0">
                        <a:solidFill>
                          <a:schemeClr val="tx1"/>
                        </a:solidFill>
                        <a:effectLst/>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algn="ctr" rtl="1">
                        <a:lnSpc>
                          <a:spcPct val="115000"/>
                        </a:lnSpc>
                        <a:spcAft>
                          <a:spcPts val="1000"/>
                        </a:spcAft>
                      </a:pPr>
                      <a:r>
                        <a:rPr lang="ar-SA" sz="3600" dirty="0">
                          <a:effectLst/>
                        </a:rPr>
                        <a:t>36</a:t>
                      </a:r>
                      <a:endParaRPr lang="en-US" sz="3600" dirty="0">
                        <a:effectLst/>
                      </a:endParaRPr>
                    </a:p>
                    <a:p>
                      <a:pPr algn="ctr" rtl="0">
                        <a:lnSpc>
                          <a:spcPct val="115000"/>
                        </a:lnSpc>
                        <a:spcAft>
                          <a:spcPts val="1000"/>
                        </a:spcAft>
                      </a:pPr>
                      <a:r>
                        <a:rPr lang="en-US" sz="3600" dirty="0">
                          <a:effectLst/>
                        </a:rPr>
                        <a:t> (37.1%)</a:t>
                      </a:r>
                      <a:endParaRPr lang="en-US" sz="3600" dirty="0">
                        <a:effectLst/>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115000"/>
                        </a:lnSpc>
                        <a:spcAft>
                          <a:spcPts val="1000"/>
                        </a:spcAft>
                      </a:pPr>
                      <a:r>
                        <a:rPr lang="ar-SA" sz="3600" dirty="0">
                          <a:effectLst/>
                        </a:rPr>
                        <a:t>31</a:t>
                      </a:r>
                      <a:endParaRPr lang="en-US" sz="3600" dirty="0">
                        <a:effectLst/>
                      </a:endParaRPr>
                    </a:p>
                    <a:p>
                      <a:pPr rtl="0">
                        <a:lnSpc>
                          <a:spcPct val="115000"/>
                        </a:lnSpc>
                        <a:spcAft>
                          <a:spcPts val="1000"/>
                        </a:spcAft>
                        <a:tabLst>
                          <a:tab pos="266065" algn="l"/>
                          <a:tab pos="502920" algn="ctr"/>
                        </a:tabLst>
                      </a:pPr>
                      <a:r>
                        <a:rPr lang="ar-SA" sz="3600" dirty="0">
                          <a:effectLst/>
                        </a:rPr>
                        <a:t>	 31</a:t>
                      </a:r>
                      <a:r>
                        <a:rPr lang="en-US" sz="3600" dirty="0">
                          <a:effectLst/>
                        </a:rPr>
                        <a:t>.9%)</a:t>
                      </a:r>
                      <a:endParaRPr lang="en-US" sz="3600" dirty="0">
                        <a:effectLst/>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rtl="0">
                        <a:lnSpc>
                          <a:spcPct val="115000"/>
                        </a:lnSpc>
                        <a:spcAft>
                          <a:spcPts val="1000"/>
                        </a:spcAft>
                      </a:pPr>
                      <a:r>
                        <a:rPr lang="en-US" sz="3600" b="1" dirty="0">
                          <a:effectLst/>
                        </a:rPr>
                        <a:t>Urinary incontinence</a:t>
                      </a:r>
                    </a:p>
                    <a:p>
                      <a:pPr algn="ctr" rtl="0">
                        <a:lnSpc>
                          <a:spcPct val="115000"/>
                        </a:lnSpc>
                        <a:spcAft>
                          <a:spcPts val="1000"/>
                        </a:spcAft>
                      </a:pPr>
                      <a:r>
                        <a:rPr lang="en-US" sz="3600" b="1" dirty="0">
                          <a:effectLst/>
                        </a:rPr>
                        <a:t>(Out of 97)</a:t>
                      </a:r>
                      <a:endParaRPr lang="en-US" sz="3600" b="1" dirty="0">
                        <a:solidFill>
                          <a:schemeClr val="bg1"/>
                        </a:solidFill>
                        <a:effectLst/>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804816">
                <a:tc gridSpan="2">
                  <a:txBody>
                    <a:bodyPr/>
                    <a:lstStyle/>
                    <a:p>
                      <a:pPr algn="ctr" rtl="1">
                        <a:lnSpc>
                          <a:spcPct val="115000"/>
                        </a:lnSpc>
                        <a:spcAft>
                          <a:spcPts val="1000"/>
                        </a:spcAft>
                      </a:pPr>
                      <a:r>
                        <a:rPr lang="ar-SA" sz="3600" b="0" dirty="0">
                          <a:effectLst/>
                        </a:rPr>
                        <a:t>66</a:t>
                      </a:r>
                      <a:endParaRPr lang="en-US" sz="3600" b="0" dirty="0">
                        <a:effectLst/>
                      </a:endParaRPr>
                    </a:p>
                    <a:p>
                      <a:pPr algn="ctr" rtl="0">
                        <a:lnSpc>
                          <a:spcPct val="115000"/>
                        </a:lnSpc>
                        <a:spcAft>
                          <a:spcPts val="1000"/>
                        </a:spcAft>
                        <a:tabLst>
                          <a:tab pos="446405" algn="l"/>
                          <a:tab pos="813435" algn="ctr"/>
                        </a:tabLst>
                      </a:pPr>
                      <a:r>
                        <a:rPr lang="en-US" sz="3600" b="0" dirty="0">
                          <a:effectLst/>
                        </a:rPr>
                        <a:t>(51.2%)</a:t>
                      </a:r>
                      <a:endParaRPr lang="en-US" sz="3600" b="0" dirty="0">
                        <a:solidFill>
                          <a:schemeClr val="tx1"/>
                        </a:solidFill>
                        <a:effectLst/>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algn="ctr" rtl="1">
                        <a:lnSpc>
                          <a:spcPct val="115000"/>
                        </a:lnSpc>
                        <a:spcAft>
                          <a:spcPts val="1000"/>
                        </a:spcAft>
                      </a:pPr>
                      <a:r>
                        <a:rPr lang="ar-SA" sz="3600" dirty="0">
                          <a:effectLst/>
                        </a:rPr>
                        <a:t>33</a:t>
                      </a:r>
                      <a:endParaRPr lang="en-US" sz="3600" dirty="0">
                        <a:effectLst/>
                      </a:endParaRPr>
                    </a:p>
                    <a:p>
                      <a:pPr algn="ctr" rtl="0">
                        <a:lnSpc>
                          <a:spcPct val="115000"/>
                        </a:lnSpc>
                        <a:spcAft>
                          <a:spcPts val="1000"/>
                        </a:spcAft>
                      </a:pPr>
                      <a:r>
                        <a:rPr lang="en-US" sz="3600" dirty="0">
                          <a:effectLst/>
                        </a:rPr>
                        <a:t>(</a:t>
                      </a:r>
                      <a:r>
                        <a:rPr lang="ar-SA" sz="3600" dirty="0">
                          <a:effectLst/>
                        </a:rPr>
                        <a:t>25</a:t>
                      </a:r>
                      <a:r>
                        <a:rPr lang="en-US" sz="3600" dirty="0">
                          <a:effectLst/>
                        </a:rPr>
                        <a:t>.5%)</a:t>
                      </a:r>
                      <a:endParaRPr lang="en-US" sz="3600" dirty="0">
                        <a:effectLst/>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115000"/>
                        </a:lnSpc>
                        <a:spcAft>
                          <a:spcPts val="1000"/>
                        </a:spcAft>
                      </a:pPr>
                      <a:r>
                        <a:rPr lang="ar-SA" sz="3600" dirty="0">
                          <a:effectLst/>
                        </a:rPr>
                        <a:t>30</a:t>
                      </a:r>
                      <a:endParaRPr lang="en-US" sz="3600" dirty="0">
                        <a:effectLst/>
                      </a:endParaRPr>
                    </a:p>
                    <a:p>
                      <a:pPr algn="ctr" rtl="0">
                        <a:lnSpc>
                          <a:spcPct val="115000"/>
                        </a:lnSpc>
                        <a:spcAft>
                          <a:spcPts val="1000"/>
                        </a:spcAft>
                      </a:pPr>
                      <a:r>
                        <a:rPr lang="en-US" sz="3600" dirty="0">
                          <a:effectLst/>
                        </a:rPr>
                        <a:t>(23.2%)</a:t>
                      </a:r>
                      <a:endParaRPr lang="en-US" sz="3600" dirty="0">
                        <a:effectLst/>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a:lnSpc>
                          <a:spcPct val="115000"/>
                        </a:lnSpc>
                        <a:spcAft>
                          <a:spcPts val="1000"/>
                        </a:spcAft>
                      </a:pPr>
                      <a:r>
                        <a:rPr lang="en-US" sz="3600" b="1" dirty="0">
                          <a:effectLst/>
                        </a:rPr>
                        <a:t>Sexual Function</a:t>
                      </a:r>
                    </a:p>
                    <a:p>
                      <a:pPr algn="ctr" rtl="0">
                        <a:lnSpc>
                          <a:spcPct val="115000"/>
                        </a:lnSpc>
                        <a:spcAft>
                          <a:spcPts val="1000"/>
                        </a:spcAft>
                      </a:pPr>
                      <a:r>
                        <a:rPr lang="en-US" sz="3600" b="1" dirty="0">
                          <a:effectLst/>
                        </a:rPr>
                        <a:t>(Out of 129)</a:t>
                      </a:r>
                      <a:endParaRPr lang="en-US" sz="3600" b="1" dirty="0">
                        <a:solidFill>
                          <a:schemeClr val="bg1"/>
                        </a:solidFill>
                        <a:effectLst/>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10" name="عنصر نائب للنص 9"/>
          <p:cNvSpPr>
            <a:spLocks noGrp="1"/>
          </p:cNvSpPr>
          <p:nvPr>
            <p:ph type="body" sz="quarter" idx="22"/>
          </p:nvPr>
        </p:nvSpPr>
        <p:spPr>
          <a:xfrm>
            <a:off x="58616" y="14405480"/>
            <a:ext cx="9048300" cy="848386"/>
          </a:xfrm>
          <a:solidFill>
            <a:schemeClr val="accent1">
              <a:lumMod val="50000"/>
            </a:schemeClr>
          </a:solidFill>
        </p:spPr>
        <p:txBody>
          <a:bodyPr/>
          <a:lstStyle/>
          <a:p>
            <a:r>
              <a:rPr lang="en-US" sz="5400" dirty="0"/>
              <a:t>Methodology</a:t>
            </a:r>
          </a:p>
        </p:txBody>
      </p:sp>
      <p:sp>
        <p:nvSpPr>
          <p:cNvPr id="19" name="مستطيل 18"/>
          <p:cNvSpPr/>
          <p:nvPr/>
        </p:nvSpPr>
        <p:spPr>
          <a:xfrm>
            <a:off x="10216606" y="16163348"/>
            <a:ext cx="10105619" cy="646331"/>
          </a:xfrm>
          <a:prstGeom prst="rect">
            <a:avLst/>
          </a:prstGeom>
        </p:spPr>
        <p:txBody>
          <a:bodyPr wrap="square">
            <a:spAutoFit/>
          </a:bodyPr>
          <a:lstStyle/>
          <a:p>
            <a:endParaRPr lang="en-US" sz="3600" b="1" dirty="0">
              <a:solidFill>
                <a:schemeClr val="tx1">
                  <a:lumMod val="95000"/>
                  <a:lumOff val="5000"/>
                </a:schemeClr>
              </a:solidFill>
            </a:endParaRP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0441" y="12056176"/>
            <a:ext cx="9428832" cy="6672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6" name="جدول 25"/>
          <p:cNvGraphicFramePr>
            <a:graphicFrameLocks noGrp="1"/>
          </p:cNvGraphicFramePr>
          <p:nvPr>
            <p:extLst>
              <p:ext uri="{D42A27DB-BD31-4B8C-83A1-F6EECF244321}">
                <p14:modId xmlns:p14="http://schemas.microsoft.com/office/powerpoint/2010/main" val="1377548493"/>
              </p:ext>
            </p:extLst>
          </p:nvPr>
        </p:nvGraphicFramePr>
        <p:xfrm>
          <a:off x="9099238" y="18846744"/>
          <a:ext cx="10020036" cy="5205239"/>
        </p:xfrm>
        <a:graphic>
          <a:graphicData uri="http://schemas.openxmlformats.org/drawingml/2006/table">
            <a:tbl>
              <a:tblPr firstRow="1" firstCol="1" bandRow="1">
                <a:tableStyleId>{5C22544A-7EE6-4342-B048-85BDC9FD1C3A}</a:tableStyleId>
              </a:tblPr>
              <a:tblGrid>
                <a:gridCol w="4830392">
                  <a:extLst>
                    <a:ext uri="{9D8B030D-6E8A-4147-A177-3AD203B41FA5}">
                      <a16:colId xmlns:a16="http://schemas.microsoft.com/office/drawing/2014/main" val="20000"/>
                    </a:ext>
                  </a:extLst>
                </a:gridCol>
                <a:gridCol w="5189644">
                  <a:extLst>
                    <a:ext uri="{9D8B030D-6E8A-4147-A177-3AD203B41FA5}">
                      <a16:colId xmlns:a16="http://schemas.microsoft.com/office/drawing/2014/main" val="20001"/>
                    </a:ext>
                  </a:extLst>
                </a:gridCol>
              </a:tblGrid>
              <a:tr h="1585763">
                <a:tc>
                  <a:txBody>
                    <a:bodyPr/>
                    <a:lstStyle/>
                    <a:p>
                      <a:pPr algn="ctr">
                        <a:lnSpc>
                          <a:spcPct val="150000"/>
                        </a:lnSpc>
                        <a:spcBef>
                          <a:spcPts val="200"/>
                        </a:spcBef>
                        <a:spcAft>
                          <a:spcPts val="0"/>
                        </a:spcAft>
                      </a:pPr>
                      <a:r>
                        <a:rPr lang="en-US" sz="3200" dirty="0">
                          <a:effectLst/>
                        </a:rPr>
                        <a:t>Type of Delivery</a:t>
                      </a:r>
                    </a:p>
                    <a:p>
                      <a:pPr algn="ctr">
                        <a:lnSpc>
                          <a:spcPct val="150000"/>
                        </a:lnSpc>
                        <a:spcBef>
                          <a:spcPts val="200"/>
                        </a:spcBef>
                        <a:spcAft>
                          <a:spcPts val="0"/>
                        </a:spcAft>
                      </a:pPr>
                      <a:r>
                        <a:rPr lang="en-US" sz="3200" dirty="0">
                          <a:effectLst/>
                        </a:rPr>
                        <a:t> </a:t>
                      </a:r>
                      <a:endParaRPr lang="en-US" sz="3200" b="1" dirty="0">
                        <a:solidFill>
                          <a:srgbClr val="2F5496"/>
                        </a:solidFill>
                        <a:effectLst/>
                        <a:latin typeface="Calibri"/>
                        <a:ea typeface="Times New Roman"/>
                        <a:cs typeface="Times New Roman"/>
                      </a:endParaRPr>
                    </a:p>
                  </a:txBody>
                  <a:tcPr marL="68580" marR="68580" marT="0" marB="0"/>
                </a:tc>
                <a:tc>
                  <a:txBody>
                    <a:bodyPr/>
                    <a:lstStyle/>
                    <a:p>
                      <a:pPr algn="just">
                        <a:lnSpc>
                          <a:spcPct val="150000"/>
                        </a:lnSpc>
                        <a:spcBef>
                          <a:spcPts val="200"/>
                        </a:spcBef>
                        <a:spcAft>
                          <a:spcPts val="0"/>
                        </a:spcAft>
                      </a:pPr>
                      <a:r>
                        <a:rPr lang="en-US" sz="3200" dirty="0">
                          <a:effectLst/>
                        </a:rPr>
                        <a:t>Has urinary incontinence</a:t>
                      </a:r>
                      <a:endParaRPr lang="ar-SA" sz="3200" dirty="0">
                        <a:effectLst/>
                      </a:endParaRPr>
                    </a:p>
                    <a:p>
                      <a:pPr algn="just">
                        <a:lnSpc>
                          <a:spcPct val="150000"/>
                        </a:lnSpc>
                        <a:spcBef>
                          <a:spcPts val="200"/>
                        </a:spcBef>
                        <a:spcAft>
                          <a:spcPts val="0"/>
                        </a:spcAft>
                      </a:pPr>
                      <a:r>
                        <a:rPr lang="en-US" sz="3200" dirty="0">
                          <a:effectLst/>
                        </a:rPr>
                        <a:t> (&gt; zero) </a:t>
                      </a:r>
                      <a:r>
                        <a:rPr lang="en-US" sz="3200" baseline="0" dirty="0">
                          <a:effectLst/>
                        </a:rPr>
                        <a:t>       </a:t>
                      </a:r>
                      <a:r>
                        <a:rPr lang="en-US" sz="3200" dirty="0">
                          <a:effectLst/>
                        </a:rPr>
                        <a:t>97 (26.4%)</a:t>
                      </a:r>
                      <a:endParaRPr lang="en-US" sz="3200" b="1" dirty="0">
                        <a:solidFill>
                          <a:srgbClr val="2F5496"/>
                        </a:solidFill>
                        <a:effectLst/>
                        <a:latin typeface="Calibri"/>
                        <a:ea typeface="Times New Roman"/>
                        <a:cs typeface="Times New Roman"/>
                      </a:endParaRPr>
                    </a:p>
                  </a:txBody>
                  <a:tcPr marL="68580" marR="68580" marT="0" marB="0"/>
                </a:tc>
                <a:extLst>
                  <a:ext uri="{0D108BD9-81ED-4DB2-BD59-A6C34878D82A}">
                    <a16:rowId xmlns:a16="http://schemas.microsoft.com/office/drawing/2014/main" val="10000"/>
                  </a:ext>
                </a:extLst>
              </a:tr>
              <a:tr h="1234708">
                <a:tc>
                  <a:txBody>
                    <a:bodyPr/>
                    <a:lstStyle/>
                    <a:p>
                      <a:pPr algn="ctr">
                        <a:lnSpc>
                          <a:spcPct val="150000"/>
                        </a:lnSpc>
                        <a:spcBef>
                          <a:spcPts val="200"/>
                        </a:spcBef>
                        <a:spcAft>
                          <a:spcPts val="0"/>
                        </a:spcAft>
                      </a:pPr>
                      <a:r>
                        <a:rPr lang="en-US" sz="3600" dirty="0">
                          <a:effectLst/>
                        </a:rPr>
                        <a:t>Normal without episiotomy</a:t>
                      </a:r>
                      <a:endParaRPr lang="en-US" sz="3600" b="1" dirty="0">
                        <a:solidFill>
                          <a:srgbClr val="2F5496"/>
                        </a:solidFill>
                        <a:effectLst/>
                        <a:latin typeface="Calibri"/>
                        <a:ea typeface="Times New Roman"/>
                        <a:cs typeface="Times New Roman"/>
                      </a:endParaRPr>
                    </a:p>
                  </a:txBody>
                  <a:tcPr marL="68580" marR="68580" marT="0" marB="0"/>
                </a:tc>
                <a:tc>
                  <a:txBody>
                    <a:bodyPr/>
                    <a:lstStyle/>
                    <a:p>
                      <a:pPr algn="ctr">
                        <a:lnSpc>
                          <a:spcPct val="150000"/>
                        </a:lnSpc>
                        <a:spcBef>
                          <a:spcPts val="200"/>
                        </a:spcBef>
                        <a:spcAft>
                          <a:spcPts val="0"/>
                        </a:spcAft>
                      </a:pPr>
                      <a:r>
                        <a:rPr lang="en-US" sz="3600" dirty="0">
                          <a:effectLst/>
                        </a:rPr>
                        <a:t>36 (37.1%)</a:t>
                      </a:r>
                      <a:endParaRPr lang="en-US" sz="3600" b="1" dirty="0">
                        <a:solidFill>
                          <a:srgbClr val="2F5496"/>
                        </a:solidFill>
                        <a:effectLst/>
                        <a:latin typeface="Calibri"/>
                        <a:ea typeface="Times New Roman"/>
                        <a:cs typeface="Times New Roman"/>
                      </a:endParaRPr>
                    </a:p>
                  </a:txBody>
                  <a:tcPr marL="68580" marR="68580" marT="0" marB="0"/>
                </a:tc>
                <a:extLst>
                  <a:ext uri="{0D108BD9-81ED-4DB2-BD59-A6C34878D82A}">
                    <a16:rowId xmlns:a16="http://schemas.microsoft.com/office/drawing/2014/main" val="10001"/>
                  </a:ext>
                </a:extLst>
              </a:tr>
              <a:tr h="1234708">
                <a:tc>
                  <a:txBody>
                    <a:bodyPr/>
                    <a:lstStyle/>
                    <a:p>
                      <a:pPr algn="ctr">
                        <a:lnSpc>
                          <a:spcPct val="150000"/>
                        </a:lnSpc>
                        <a:spcBef>
                          <a:spcPts val="200"/>
                        </a:spcBef>
                        <a:spcAft>
                          <a:spcPts val="0"/>
                        </a:spcAft>
                      </a:pPr>
                      <a:r>
                        <a:rPr lang="en-US" sz="3600" dirty="0">
                          <a:effectLst/>
                        </a:rPr>
                        <a:t>Normal with episiotomy</a:t>
                      </a:r>
                      <a:endParaRPr lang="en-US" sz="3600" b="1" dirty="0">
                        <a:solidFill>
                          <a:srgbClr val="2F5496"/>
                        </a:solidFill>
                        <a:effectLst/>
                        <a:latin typeface="Calibri"/>
                        <a:ea typeface="Times New Roman"/>
                        <a:cs typeface="Times New Roman"/>
                      </a:endParaRPr>
                    </a:p>
                  </a:txBody>
                  <a:tcPr marL="68580" marR="68580" marT="0" marB="0"/>
                </a:tc>
                <a:tc>
                  <a:txBody>
                    <a:bodyPr/>
                    <a:lstStyle/>
                    <a:p>
                      <a:pPr algn="ctr">
                        <a:lnSpc>
                          <a:spcPct val="150000"/>
                        </a:lnSpc>
                        <a:spcBef>
                          <a:spcPts val="200"/>
                        </a:spcBef>
                        <a:spcAft>
                          <a:spcPts val="0"/>
                        </a:spcAft>
                      </a:pPr>
                      <a:r>
                        <a:rPr lang="en-US" sz="3600" dirty="0">
                          <a:effectLst/>
                        </a:rPr>
                        <a:t>30 (30.9%)</a:t>
                      </a:r>
                      <a:endParaRPr lang="en-US" sz="3600" b="1" dirty="0">
                        <a:solidFill>
                          <a:srgbClr val="2F5496"/>
                        </a:solidFill>
                        <a:effectLst/>
                        <a:latin typeface="Calibri"/>
                        <a:ea typeface="Times New Roman"/>
                        <a:cs typeface="Times New Roman"/>
                      </a:endParaRPr>
                    </a:p>
                  </a:txBody>
                  <a:tcPr marL="68580" marR="68580" marT="0" marB="0"/>
                </a:tc>
                <a:extLst>
                  <a:ext uri="{0D108BD9-81ED-4DB2-BD59-A6C34878D82A}">
                    <a16:rowId xmlns:a16="http://schemas.microsoft.com/office/drawing/2014/main" val="10002"/>
                  </a:ext>
                </a:extLst>
              </a:tr>
              <a:tr h="823874">
                <a:tc>
                  <a:txBody>
                    <a:bodyPr/>
                    <a:lstStyle/>
                    <a:p>
                      <a:pPr algn="ctr">
                        <a:lnSpc>
                          <a:spcPct val="150000"/>
                        </a:lnSpc>
                        <a:spcBef>
                          <a:spcPts val="200"/>
                        </a:spcBef>
                        <a:spcAft>
                          <a:spcPts val="0"/>
                        </a:spcAft>
                      </a:pPr>
                      <a:r>
                        <a:rPr lang="en-US" sz="3600" dirty="0">
                          <a:effectLst/>
                        </a:rPr>
                        <a:t>C/S</a:t>
                      </a:r>
                      <a:endParaRPr lang="en-US" sz="3600" b="1" dirty="0">
                        <a:solidFill>
                          <a:srgbClr val="2F5496"/>
                        </a:solidFill>
                        <a:effectLst/>
                        <a:latin typeface="Calibri"/>
                        <a:ea typeface="Times New Roman"/>
                        <a:cs typeface="Times New Roman"/>
                      </a:endParaRPr>
                    </a:p>
                  </a:txBody>
                  <a:tcPr marL="68580" marR="68580" marT="0" marB="0"/>
                </a:tc>
                <a:tc>
                  <a:txBody>
                    <a:bodyPr/>
                    <a:lstStyle/>
                    <a:p>
                      <a:pPr algn="ctr">
                        <a:lnSpc>
                          <a:spcPct val="150000"/>
                        </a:lnSpc>
                        <a:spcBef>
                          <a:spcPts val="200"/>
                        </a:spcBef>
                        <a:spcAft>
                          <a:spcPts val="0"/>
                        </a:spcAft>
                      </a:pPr>
                      <a:r>
                        <a:rPr lang="en-US" sz="3600" dirty="0">
                          <a:effectLst/>
                        </a:rPr>
                        <a:t>31 (31.9%)</a:t>
                      </a:r>
                      <a:endParaRPr lang="en-US" sz="3600" b="1" dirty="0">
                        <a:solidFill>
                          <a:srgbClr val="2F5496"/>
                        </a:solidFill>
                        <a:effectLst/>
                        <a:latin typeface="Calibri"/>
                        <a:ea typeface="Times New Roman"/>
                        <a:cs typeface="Times New Roman"/>
                      </a:endParaRPr>
                    </a:p>
                  </a:txBody>
                  <a:tcPr marL="68580" marR="68580" marT="0" marB="0"/>
                </a:tc>
                <a:extLst>
                  <a:ext uri="{0D108BD9-81ED-4DB2-BD59-A6C34878D82A}">
                    <a16:rowId xmlns:a16="http://schemas.microsoft.com/office/drawing/2014/main" val="10003"/>
                  </a:ext>
                </a:extLst>
              </a:tr>
            </a:tbl>
          </a:graphicData>
        </a:graphic>
      </p:graphicFrame>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35884" y="10234023"/>
            <a:ext cx="9979039"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مستطيل 29"/>
          <p:cNvSpPr/>
          <p:nvPr/>
        </p:nvSpPr>
        <p:spPr>
          <a:xfrm>
            <a:off x="9435884" y="25104774"/>
            <a:ext cx="10437075" cy="6863417"/>
          </a:xfrm>
          <a:prstGeom prst="rect">
            <a:avLst/>
          </a:prstGeom>
        </p:spPr>
        <p:txBody>
          <a:bodyPr wrap="square">
            <a:spAutoFit/>
          </a:bodyPr>
          <a:lstStyle/>
          <a:p>
            <a:r>
              <a:rPr lang="en-US" sz="4400" b="1" dirty="0"/>
              <a:t>Sexual activity/function :</a:t>
            </a:r>
          </a:p>
          <a:p>
            <a:r>
              <a:rPr lang="en-US" sz="4400" dirty="0"/>
              <a:t>Lastly, the mean time required for women to have intercourse postnatally was 47.03 ± 14.03 days, ranging from 20 to 180 days.</a:t>
            </a:r>
          </a:p>
          <a:p>
            <a:r>
              <a:rPr lang="en-US" sz="4400" dirty="0"/>
              <a:t>In conclusion the results of psychological and physical causes were as follows: </a:t>
            </a:r>
          </a:p>
          <a:p>
            <a:r>
              <a:rPr lang="en-US" sz="4400" b="1" dirty="0"/>
              <a:t>109</a:t>
            </a:r>
            <a:r>
              <a:rPr lang="en-US" sz="4400" dirty="0"/>
              <a:t>  ( 84.4%)women suffered from physical causes and </a:t>
            </a:r>
            <a:r>
              <a:rPr lang="en-US" sz="4400" b="1" dirty="0"/>
              <a:t>20</a:t>
            </a:r>
            <a:r>
              <a:rPr lang="en-US" sz="4400" dirty="0"/>
              <a:t> (15.5%) women suffered from psychological causes out of the total number of women who answered yes</a:t>
            </a:r>
            <a:r>
              <a:rPr lang="en-US" sz="4000" dirty="0"/>
              <a:t>.</a:t>
            </a:r>
          </a:p>
        </p:txBody>
      </p:sp>
      <p:sp>
        <p:nvSpPr>
          <p:cNvPr id="33" name="Rectangle 7"/>
          <p:cNvSpPr>
            <a:spLocks noChangeArrowheads="1"/>
          </p:cNvSpPr>
          <p:nvPr/>
        </p:nvSpPr>
        <p:spPr bwMode="auto">
          <a:xfrm>
            <a:off x="22512338" y="17052224"/>
            <a:ext cx="4389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4" name="Rectangle 3"/>
          <p:cNvSpPr/>
          <p:nvPr/>
        </p:nvSpPr>
        <p:spPr>
          <a:xfrm>
            <a:off x="9690441" y="17257062"/>
            <a:ext cx="10182518" cy="1323439"/>
          </a:xfrm>
          <a:prstGeom prst="rect">
            <a:avLst/>
          </a:prstGeom>
        </p:spPr>
        <p:txBody>
          <a:bodyPr wrap="square">
            <a:spAutoFit/>
          </a:bodyPr>
          <a:lstStyle/>
          <a:p>
            <a:r>
              <a:rPr lang="en-US" sz="4000" b="1" dirty="0"/>
              <a:t>Table 2.3: Distribution of RUIS Among Woman Who Have UI:</a:t>
            </a:r>
          </a:p>
        </p:txBody>
      </p:sp>
      <p:sp>
        <p:nvSpPr>
          <p:cNvPr id="5" name="Rectangle 4"/>
          <p:cNvSpPr/>
          <p:nvPr/>
        </p:nvSpPr>
        <p:spPr>
          <a:xfrm>
            <a:off x="31693149" y="5183398"/>
            <a:ext cx="13458044" cy="1200329"/>
          </a:xfrm>
          <a:prstGeom prst="rect">
            <a:avLst/>
          </a:prstGeom>
        </p:spPr>
        <p:txBody>
          <a:bodyPr wrap="square">
            <a:spAutoFit/>
          </a:bodyPr>
          <a:lstStyle/>
          <a:p>
            <a:r>
              <a:rPr lang="en-US" sz="3600" b="1" dirty="0">
                <a:solidFill>
                  <a:srgbClr val="000000"/>
                </a:solidFill>
                <a:latin typeface="Times New Roman" panose="02020603050405020304" pitchFamily="18" charset="0"/>
                <a:ea typeface="Calibri" panose="020F0502020204030204" pitchFamily="34" charset="0"/>
              </a:rPr>
              <a:t>Conclusion for women with postpartum </a:t>
            </a:r>
            <a:r>
              <a:rPr lang="en-US" sz="3600" b="1" dirty="0">
                <a:solidFill>
                  <a:srgbClr val="000000"/>
                </a:solidFill>
                <a:latin typeface="Calibri" panose="020F0502020204030204" pitchFamily="34" charset="0"/>
                <a:ea typeface="Calibri" panose="020F0502020204030204" pitchFamily="34" charset="0"/>
                <a:cs typeface="Arial" panose="020B0604020202020204" pitchFamily="34" charset="0"/>
              </a:rPr>
              <a:t>urinary incontinence</a:t>
            </a:r>
          </a:p>
          <a:p>
            <a:r>
              <a:rPr lang="en-US" sz="3600" b="1" dirty="0">
                <a:solidFill>
                  <a:srgbClr val="000000"/>
                </a:solidFill>
                <a:latin typeface="Times New Roman" panose="02020603050405020304" pitchFamily="18" charset="0"/>
                <a:ea typeface="Calibri" panose="020F0502020204030204" pitchFamily="34" charset="0"/>
              </a:rPr>
              <a:t>, pain and sexual function with different types of delivery:</a:t>
            </a:r>
            <a:endParaRPr lang="ar-JO" sz="3600" b="1" dirty="0"/>
          </a:p>
        </p:txBody>
      </p:sp>
      <p:sp>
        <p:nvSpPr>
          <p:cNvPr id="6" name="Rectangle 5"/>
          <p:cNvSpPr/>
          <p:nvPr/>
        </p:nvSpPr>
        <p:spPr>
          <a:xfrm>
            <a:off x="20307817" y="5224835"/>
            <a:ext cx="184731" cy="707886"/>
          </a:xfrm>
          <a:prstGeom prst="rect">
            <a:avLst/>
          </a:prstGeom>
        </p:spPr>
        <p:txBody>
          <a:bodyPr wrap="none">
            <a:spAutoFit/>
          </a:bodyPr>
          <a:lstStyle/>
          <a:p>
            <a:endParaRPr lang="ar-JO" sz="4000" dirty="0"/>
          </a:p>
        </p:txBody>
      </p:sp>
      <p:sp>
        <p:nvSpPr>
          <p:cNvPr id="11" name="Rectangle 10"/>
          <p:cNvSpPr/>
          <p:nvPr/>
        </p:nvSpPr>
        <p:spPr>
          <a:xfrm>
            <a:off x="9830815" y="11245965"/>
            <a:ext cx="9288457" cy="707886"/>
          </a:xfrm>
          <a:prstGeom prst="rect">
            <a:avLst/>
          </a:prstGeom>
        </p:spPr>
        <p:txBody>
          <a:bodyPr wrap="square">
            <a:spAutoFit/>
          </a:bodyPr>
          <a:lstStyle/>
          <a:p>
            <a:r>
              <a:rPr lang="en-US" sz="4000" b="1" dirty="0">
                <a:latin typeface="Times New Roman" panose="02020603050405020304" pitchFamily="18" charset="0"/>
                <a:ea typeface="Calibri" panose="020F0502020204030204" pitchFamily="34" charset="0"/>
                <a:cs typeface="Arial" panose="020B0604020202020204" pitchFamily="34" charset="0"/>
              </a:rPr>
              <a:t>Distribution of RUIS scores: </a:t>
            </a:r>
            <a:endParaRPr lang="ar-JO" sz="4000" b="1" dirty="0"/>
          </a:p>
        </p:txBody>
      </p:sp>
      <p:sp>
        <p:nvSpPr>
          <p:cNvPr id="17" name="Rectangle 16"/>
          <p:cNvSpPr/>
          <p:nvPr/>
        </p:nvSpPr>
        <p:spPr>
          <a:xfrm>
            <a:off x="58616" y="14642102"/>
            <a:ext cx="9048300" cy="18989814"/>
          </a:xfrm>
          <a:prstGeom prst="rect">
            <a:avLst/>
          </a:prstGeom>
        </p:spPr>
        <p:txBody>
          <a:bodyPr wrap="square">
            <a:spAutoFit/>
          </a:bodyPr>
          <a:lstStyle/>
          <a:p>
            <a:endParaRPr lang="en-US" sz="4400" b="1" dirty="0"/>
          </a:p>
          <a:p>
            <a:r>
              <a:rPr lang="en-US" sz="4400" b="1" dirty="0"/>
              <a:t>Study design</a:t>
            </a:r>
            <a:r>
              <a:rPr lang="ar-SA" sz="4400" b="1" dirty="0"/>
              <a:t>:</a:t>
            </a:r>
            <a:endParaRPr lang="en-US" sz="4400" b="1" dirty="0"/>
          </a:p>
          <a:p>
            <a:r>
              <a:rPr lang="en-US" sz="4400" dirty="0"/>
              <a:t>descriptive, analytical cross-sectional approach</a:t>
            </a:r>
          </a:p>
          <a:p>
            <a:r>
              <a:rPr lang="en-US" sz="4400" b="1" dirty="0"/>
              <a:t>Site and setting:</a:t>
            </a:r>
          </a:p>
          <a:p>
            <a:r>
              <a:rPr lang="en-US" sz="4400" dirty="0"/>
              <a:t>Palestinian health care clinics in Nablus,</a:t>
            </a:r>
          </a:p>
          <a:p>
            <a:r>
              <a:rPr lang="en-US" sz="4400" dirty="0"/>
              <a:t> Jenin and </a:t>
            </a:r>
            <a:r>
              <a:rPr lang="en-US" sz="4400" dirty="0" err="1"/>
              <a:t>Tulkarem</a:t>
            </a:r>
            <a:r>
              <a:rPr lang="en-US" sz="4400" dirty="0"/>
              <a:t> cities.</a:t>
            </a:r>
          </a:p>
          <a:p>
            <a:r>
              <a:rPr lang="en-US" sz="4400" b="1" dirty="0"/>
              <a:t>Study population and sampling </a:t>
            </a:r>
            <a:r>
              <a:rPr lang="en-US" sz="4400" dirty="0"/>
              <a:t>technique all women who had a delivery in the last 3 months , Convenient sampling technique.</a:t>
            </a:r>
          </a:p>
          <a:p>
            <a:r>
              <a:rPr lang="en-US" sz="4400" b="1" dirty="0"/>
              <a:t>Inclusion and exclusion criteria:</a:t>
            </a:r>
          </a:p>
          <a:p>
            <a:r>
              <a:rPr lang="en-US" sz="4400" dirty="0"/>
              <a:t>Women with normal or C/S delivery in the last 3 months who had or didn’t had episiotomy and older than 18 Y/O , any woman with abnormalities were excluded</a:t>
            </a:r>
          </a:p>
          <a:p>
            <a:r>
              <a:rPr lang="en-US" sz="4400" b="1" dirty="0"/>
              <a:t>Data collection Methods and tools:</a:t>
            </a:r>
          </a:p>
          <a:p>
            <a:r>
              <a:rPr lang="en-US" sz="4400" dirty="0"/>
              <a:t>A self-administered questionnaire containing : sociodemographic and gynecological variables, Revised Urinary Incontinence Scale (RUIS), sexual dysfunction open-ended questions, and McGill Pain Questionnaire (SF-MPQ).</a:t>
            </a:r>
          </a:p>
          <a:p>
            <a:endParaRPr lang="en-US" sz="4000" dirty="0"/>
          </a:p>
        </p:txBody>
      </p:sp>
      <p:graphicFrame>
        <p:nvGraphicFramePr>
          <p:cNvPr id="20" name="Table 19"/>
          <p:cNvGraphicFramePr>
            <a:graphicFrameLocks noGrp="1"/>
          </p:cNvGraphicFramePr>
          <p:nvPr>
            <p:extLst>
              <p:ext uri="{D42A27DB-BD31-4B8C-83A1-F6EECF244321}">
                <p14:modId xmlns:p14="http://schemas.microsoft.com/office/powerpoint/2010/main" val="4166296263"/>
              </p:ext>
            </p:extLst>
          </p:nvPr>
        </p:nvGraphicFramePr>
        <p:xfrm>
          <a:off x="19636105" y="6797691"/>
          <a:ext cx="12335076" cy="5186209"/>
        </p:xfrm>
        <a:graphic>
          <a:graphicData uri="http://schemas.openxmlformats.org/drawingml/2006/table">
            <a:tbl>
              <a:tblPr firstRow="1" firstCol="1" bandRow="1">
                <a:tableStyleId>{5C22544A-7EE6-4342-B048-85BDC9FD1C3A}</a:tableStyleId>
              </a:tblPr>
              <a:tblGrid>
                <a:gridCol w="3027701">
                  <a:extLst>
                    <a:ext uri="{9D8B030D-6E8A-4147-A177-3AD203B41FA5}">
                      <a16:colId xmlns:a16="http://schemas.microsoft.com/office/drawing/2014/main" val="20000"/>
                    </a:ext>
                  </a:extLst>
                </a:gridCol>
                <a:gridCol w="1952504">
                  <a:extLst>
                    <a:ext uri="{9D8B030D-6E8A-4147-A177-3AD203B41FA5}">
                      <a16:colId xmlns:a16="http://schemas.microsoft.com/office/drawing/2014/main" val="20001"/>
                    </a:ext>
                  </a:extLst>
                </a:gridCol>
                <a:gridCol w="2737463">
                  <a:extLst>
                    <a:ext uri="{9D8B030D-6E8A-4147-A177-3AD203B41FA5}">
                      <a16:colId xmlns:a16="http://schemas.microsoft.com/office/drawing/2014/main" val="20002"/>
                    </a:ext>
                  </a:extLst>
                </a:gridCol>
                <a:gridCol w="2372028">
                  <a:extLst>
                    <a:ext uri="{9D8B030D-6E8A-4147-A177-3AD203B41FA5}">
                      <a16:colId xmlns:a16="http://schemas.microsoft.com/office/drawing/2014/main" val="20003"/>
                    </a:ext>
                  </a:extLst>
                </a:gridCol>
                <a:gridCol w="2245380">
                  <a:extLst>
                    <a:ext uri="{9D8B030D-6E8A-4147-A177-3AD203B41FA5}">
                      <a16:colId xmlns:a16="http://schemas.microsoft.com/office/drawing/2014/main" val="20004"/>
                    </a:ext>
                  </a:extLst>
                </a:gridCol>
              </a:tblGrid>
              <a:tr h="1021751">
                <a:tc>
                  <a:txBody>
                    <a:bodyPr/>
                    <a:lstStyle/>
                    <a:p>
                      <a:pPr marL="0" marR="0">
                        <a:lnSpc>
                          <a:spcPct val="115000"/>
                        </a:lnSpc>
                        <a:spcBef>
                          <a:spcPts val="0"/>
                        </a:spcBef>
                        <a:spcAft>
                          <a:spcPts val="1000"/>
                        </a:spcAft>
                      </a:pPr>
                      <a:r>
                        <a:rPr lang="en-US" sz="4000" dirty="0">
                          <a:effectLst/>
                        </a:rPr>
                        <a:t>Item</a:t>
                      </a:r>
                      <a:endParaRPr lang="en-US" sz="4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1000"/>
                        </a:spcAft>
                      </a:pPr>
                      <a:r>
                        <a:rPr lang="en-US" sz="4000" dirty="0">
                          <a:effectLst/>
                        </a:rPr>
                        <a:t>None (0)</a:t>
                      </a:r>
                      <a:endParaRPr lang="en-US" sz="4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n-US" sz="4000" dirty="0">
                          <a:effectLst/>
                        </a:rPr>
                        <a:t>Mild (1)</a:t>
                      </a:r>
                      <a:endParaRPr lang="en-US" sz="4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n-US" sz="4000" dirty="0">
                          <a:effectLst/>
                        </a:rPr>
                        <a:t>Moderate (2)</a:t>
                      </a:r>
                      <a:endParaRPr lang="en-US" sz="4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n-US" sz="4000" dirty="0">
                          <a:effectLst/>
                        </a:rPr>
                        <a:t>Severe (3)</a:t>
                      </a:r>
                      <a:endParaRPr lang="en-US" sz="4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0"/>
                  </a:ext>
                </a:extLst>
              </a:tr>
              <a:tr h="1057565">
                <a:tc>
                  <a:txBody>
                    <a:bodyPr/>
                    <a:lstStyle/>
                    <a:p>
                      <a:pPr marL="457200" marR="0" lvl="0" indent="-457200" rtl="0">
                        <a:lnSpc>
                          <a:spcPct val="115000"/>
                        </a:lnSpc>
                        <a:spcBef>
                          <a:spcPts val="0"/>
                        </a:spcBef>
                        <a:spcAft>
                          <a:spcPts val="0"/>
                        </a:spcAft>
                        <a:buFont typeface="Arial" panose="020B0604020202020204" pitchFamily="34" charset="0"/>
                        <a:buChar char="•"/>
                      </a:pPr>
                      <a:r>
                        <a:rPr lang="en-US" sz="36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Cramping</a:t>
                      </a:r>
                      <a:endParaRPr lang="en-US" sz="32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1000"/>
                        </a:spcAft>
                      </a:pPr>
                      <a:r>
                        <a:rPr lang="en-US" sz="3600" b="1" dirty="0">
                          <a:effectLst/>
                          <a:latin typeface="Times New Roman" panose="02020603050405020304" pitchFamily="18" charset="0"/>
                          <a:ea typeface="Calibri" panose="020F0502020204030204" pitchFamily="34" charset="0"/>
                          <a:cs typeface="Arial" panose="020B0604020202020204" pitchFamily="34" charset="0"/>
                        </a:rPr>
                        <a:t>261</a:t>
                      </a:r>
                      <a:r>
                        <a:rPr lang="en-US" sz="3600" dirty="0">
                          <a:effectLst/>
                          <a:latin typeface="Times New Roman" panose="02020603050405020304" pitchFamily="18" charset="0"/>
                          <a:ea typeface="Calibri" panose="020F0502020204030204" pitchFamily="34" charset="0"/>
                          <a:cs typeface="Arial" panose="020B0604020202020204" pitchFamily="34" charset="0"/>
                        </a:rPr>
                        <a:t> (71.0%)</a:t>
                      </a:r>
                      <a:endParaRPr lang="en-US" sz="3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n-US" sz="3600" dirty="0">
                          <a:effectLst/>
                          <a:latin typeface="Times New Roman" panose="02020603050405020304" pitchFamily="18" charset="0"/>
                          <a:ea typeface="Calibri" panose="020F0502020204030204" pitchFamily="34" charset="0"/>
                          <a:cs typeface="Arial" panose="020B0604020202020204" pitchFamily="34" charset="0"/>
                        </a:rPr>
                        <a:t>57 (15.5%)</a:t>
                      </a:r>
                      <a:endParaRPr lang="en-US" sz="3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n-US" sz="3600" dirty="0">
                          <a:effectLst/>
                          <a:latin typeface="Times New Roman" panose="02020603050405020304" pitchFamily="18" charset="0"/>
                          <a:ea typeface="Calibri" panose="020F0502020204030204" pitchFamily="34" charset="0"/>
                          <a:cs typeface="Arial" panose="020B0604020202020204" pitchFamily="34" charset="0"/>
                        </a:rPr>
                        <a:t>33 (9.0%)</a:t>
                      </a:r>
                      <a:endParaRPr lang="en-US" sz="3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n-US" sz="3600" dirty="0">
                          <a:effectLst/>
                          <a:latin typeface="Times New Roman" panose="02020603050405020304" pitchFamily="18" charset="0"/>
                          <a:ea typeface="Calibri" panose="020F0502020204030204" pitchFamily="34" charset="0"/>
                          <a:cs typeface="Arial" panose="020B0604020202020204" pitchFamily="34" charset="0"/>
                        </a:rPr>
                        <a:t>17 (4.6%)</a:t>
                      </a:r>
                      <a:endParaRPr lang="en-US" sz="3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1"/>
                  </a:ext>
                </a:extLst>
              </a:tr>
              <a:tr h="1381415">
                <a:tc>
                  <a:txBody>
                    <a:bodyPr/>
                    <a:lstStyle/>
                    <a:p>
                      <a:pPr marL="571500" marR="0" lvl="0" indent="-571500" rtl="0">
                        <a:lnSpc>
                          <a:spcPct val="115000"/>
                        </a:lnSpc>
                        <a:spcBef>
                          <a:spcPts val="0"/>
                        </a:spcBef>
                        <a:spcAft>
                          <a:spcPts val="0"/>
                        </a:spcAft>
                        <a:buFont typeface="Arial" panose="020B0604020202020204" pitchFamily="34" charset="0"/>
                        <a:buChar char="•"/>
                      </a:pPr>
                      <a:r>
                        <a:rPr lang="en-US" sz="4000" dirty="0">
                          <a:effectLst/>
                        </a:rPr>
                        <a:t>Shooting</a:t>
                      </a:r>
                      <a:endParaRPr lang="en-US" sz="4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1000"/>
                        </a:spcAft>
                      </a:pPr>
                      <a:r>
                        <a:rPr lang="en-US" sz="4000" b="1" dirty="0">
                          <a:effectLst/>
                        </a:rPr>
                        <a:t>265</a:t>
                      </a:r>
                      <a:r>
                        <a:rPr lang="en-US" sz="4000" dirty="0">
                          <a:effectLst/>
                        </a:rPr>
                        <a:t> (72.0%)</a:t>
                      </a:r>
                      <a:endParaRPr lang="en-US" sz="4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n-US" sz="4000" dirty="0">
                          <a:effectLst/>
                        </a:rPr>
                        <a:t>60 (16.3%)</a:t>
                      </a:r>
                      <a:endParaRPr lang="en-US" sz="4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n-US" sz="4000" dirty="0">
                          <a:effectLst/>
                        </a:rPr>
                        <a:t>31 (8.4%)</a:t>
                      </a:r>
                      <a:endParaRPr lang="en-US" sz="4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n-US" sz="4000">
                          <a:effectLst/>
                        </a:rPr>
                        <a:t>12 (3.3%)</a:t>
                      </a:r>
                      <a:endParaRPr lang="en-US" sz="4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2"/>
                  </a:ext>
                </a:extLst>
              </a:tr>
              <a:tr h="1057565">
                <a:tc>
                  <a:txBody>
                    <a:bodyPr/>
                    <a:lstStyle/>
                    <a:p>
                      <a:pPr marL="457200" marR="0" lvl="0" indent="-457200" rtl="0">
                        <a:lnSpc>
                          <a:spcPct val="115000"/>
                        </a:lnSpc>
                        <a:spcBef>
                          <a:spcPts val="0"/>
                        </a:spcBef>
                        <a:spcAft>
                          <a:spcPts val="0"/>
                        </a:spcAft>
                        <a:buFont typeface="Arial" panose="020B0604020202020204" pitchFamily="34" charset="0"/>
                        <a:buChar char="•"/>
                      </a:pPr>
                      <a:r>
                        <a:rPr lang="en-US" sz="36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Hot burning</a:t>
                      </a:r>
                      <a:endParaRPr lang="en-US" sz="32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1000"/>
                        </a:spcAft>
                      </a:pPr>
                      <a:r>
                        <a:rPr lang="en-US" sz="3600" b="1" dirty="0">
                          <a:effectLst/>
                          <a:latin typeface="Times New Roman" panose="02020603050405020304" pitchFamily="18" charset="0"/>
                          <a:ea typeface="Calibri" panose="020F0502020204030204" pitchFamily="34" charset="0"/>
                          <a:cs typeface="Arial" panose="020B0604020202020204" pitchFamily="34" charset="0"/>
                        </a:rPr>
                        <a:t>261</a:t>
                      </a:r>
                      <a:r>
                        <a:rPr lang="en-US" sz="3600" dirty="0">
                          <a:effectLst/>
                          <a:latin typeface="Times New Roman" panose="02020603050405020304" pitchFamily="18" charset="0"/>
                          <a:ea typeface="Calibri" panose="020F0502020204030204" pitchFamily="34" charset="0"/>
                          <a:cs typeface="Arial" panose="020B0604020202020204" pitchFamily="34" charset="0"/>
                        </a:rPr>
                        <a:t> (70.9%)</a:t>
                      </a:r>
                      <a:endParaRPr lang="en-US" sz="3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n-US" sz="3600" dirty="0">
                          <a:effectLst/>
                          <a:latin typeface="Times New Roman" panose="02020603050405020304" pitchFamily="18" charset="0"/>
                          <a:ea typeface="Calibri" panose="020F0502020204030204" pitchFamily="34" charset="0"/>
                          <a:cs typeface="Arial" panose="020B0604020202020204" pitchFamily="34" charset="0"/>
                        </a:rPr>
                        <a:t>44 (12.0%)</a:t>
                      </a:r>
                      <a:endParaRPr lang="en-US" sz="3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n-US" sz="3600" dirty="0">
                          <a:effectLst/>
                          <a:latin typeface="Times New Roman" panose="02020603050405020304" pitchFamily="18" charset="0"/>
                          <a:ea typeface="Calibri" panose="020F0502020204030204" pitchFamily="34" charset="0"/>
                          <a:cs typeface="Arial" panose="020B0604020202020204" pitchFamily="34" charset="0"/>
                        </a:rPr>
                        <a:t>47 (12.8%)</a:t>
                      </a:r>
                      <a:endParaRPr lang="en-US" sz="3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n-US" sz="3600" dirty="0">
                          <a:effectLst/>
                          <a:latin typeface="Times New Roman" panose="02020603050405020304" pitchFamily="18" charset="0"/>
                          <a:ea typeface="Calibri" panose="020F0502020204030204" pitchFamily="34" charset="0"/>
                          <a:cs typeface="Arial" panose="020B0604020202020204" pitchFamily="34" charset="0"/>
                        </a:rPr>
                        <a:t>16 (4.3%)</a:t>
                      </a:r>
                      <a:endParaRPr lang="en-US" sz="3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3"/>
                  </a:ext>
                </a:extLst>
              </a:tr>
            </a:tbl>
          </a:graphicData>
        </a:graphic>
      </p:graphicFrame>
      <p:sp>
        <p:nvSpPr>
          <p:cNvPr id="21" name="Rectangle 20"/>
          <p:cNvSpPr/>
          <p:nvPr/>
        </p:nvSpPr>
        <p:spPr>
          <a:xfrm>
            <a:off x="19636105" y="5214784"/>
            <a:ext cx="11594245" cy="1200329"/>
          </a:xfrm>
          <a:prstGeom prst="rect">
            <a:avLst/>
          </a:prstGeom>
        </p:spPr>
        <p:txBody>
          <a:bodyPr wrap="square">
            <a:spAutoFit/>
          </a:bodyPr>
          <a:lstStyle/>
          <a:p>
            <a:r>
              <a:rPr lang="en-US" sz="3600" b="1" dirty="0">
                <a:latin typeface="Times New Roman" panose="02020603050405020304" pitchFamily="18" charset="0"/>
                <a:ea typeface="Calibri" panose="020F0502020204030204" pitchFamily="34" charset="0"/>
              </a:rPr>
              <a:t>Distribution of women’s responses to short-form McGill </a:t>
            </a:r>
            <a:r>
              <a:rPr lang="ar-SA" sz="3600" b="1" dirty="0">
                <a:latin typeface="Times New Roman" panose="02020603050405020304" pitchFamily="18" charset="0"/>
                <a:ea typeface="Calibri" panose="020F0502020204030204" pitchFamily="34" charset="0"/>
              </a:rPr>
              <a:t> </a:t>
            </a:r>
            <a:r>
              <a:rPr lang="en-US" sz="3600" b="1" dirty="0">
                <a:latin typeface="Times New Roman" panose="02020603050405020304" pitchFamily="18" charset="0"/>
                <a:ea typeface="Calibri" panose="020F0502020204030204" pitchFamily="34" charset="0"/>
              </a:rPr>
              <a:t>Pain Questionnaire items (PPI = Present Pain Intensity)</a:t>
            </a:r>
            <a:endParaRPr lang="ar-JO" sz="3600" b="1" dirty="0"/>
          </a:p>
        </p:txBody>
      </p:sp>
      <p:sp>
        <p:nvSpPr>
          <p:cNvPr id="24" name="Rectangle 1"/>
          <p:cNvSpPr>
            <a:spLocks noChangeArrowheads="1"/>
          </p:cNvSpPr>
          <p:nvPr/>
        </p:nvSpPr>
        <p:spPr bwMode="auto">
          <a:xfrm>
            <a:off x="-28146913" y="15253866"/>
            <a:ext cx="6672870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ar-JO" sz="12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Table 4.2: Distribution of postnatal pain as a dichotomous variable</a:t>
            </a:r>
            <a:endParaRPr kumimoji="0" lang="en-US" altLang="ar-JO" sz="1800" b="0" i="0" u="none" strike="noStrike" cap="none" normalizeH="0" baseline="0">
              <a:ln>
                <a:noFill/>
              </a:ln>
              <a:solidFill>
                <a:schemeClr val="tx1"/>
              </a:solidFill>
              <a:effectLst/>
              <a:latin typeface="Arial" panose="020B0604020202020204" pitchFamily="34" charset="0"/>
            </a:endParaRPr>
          </a:p>
        </p:txBody>
      </p:sp>
      <p:sp>
        <p:nvSpPr>
          <p:cNvPr id="27" name="Rectangle 26"/>
          <p:cNvSpPr/>
          <p:nvPr/>
        </p:nvSpPr>
        <p:spPr>
          <a:xfrm>
            <a:off x="32435023" y="24042945"/>
            <a:ext cx="21945600" cy="2123658"/>
          </a:xfrm>
          <a:prstGeom prst="rect">
            <a:avLst/>
          </a:prstGeom>
        </p:spPr>
        <p:txBody>
          <a:bodyPr>
            <a:spAutoFit/>
          </a:bodyPr>
          <a:lstStyle/>
          <a:p>
            <a:r>
              <a:rPr lang="en-US" sz="4400" b="1" dirty="0">
                <a:latin typeface="Times New Roman" panose="02020603050405020304" pitchFamily="18" charset="0"/>
                <a:ea typeface="Calibri" panose="020F0502020204030204" pitchFamily="34" charset="0"/>
              </a:rPr>
              <a:t>Keywords</a:t>
            </a:r>
            <a:r>
              <a:rPr lang="en-US" sz="4400" dirty="0">
                <a:latin typeface="Times New Roman" panose="02020603050405020304" pitchFamily="18" charset="0"/>
                <a:ea typeface="Calibri" panose="020F0502020204030204" pitchFamily="34" charset="0"/>
              </a:rPr>
              <a:t>: Comparison, episiotomy, on pain,</a:t>
            </a:r>
          </a:p>
          <a:p>
            <a:r>
              <a:rPr lang="en-US" sz="4400" dirty="0">
                <a:latin typeface="Times New Roman" panose="02020603050405020304" pitchFamily="18" charset="0"/>
                <a:ea typeface="Calibri" panose="020F0502020204030204" pitchFamily="34" charset="0"/>
              </a:rPr>
              <a:t> urinary incontinence, sexual function,</a:t>
            </a:r>
          </a:p>
          <a:p>
            <a:r>
              <a:rPr lang="en-US" sz="4400" dirty="0">
                <a:latin typeface="Times New Roman" panose="02020603050405020304" pitchFamily="18" charset="0"/>
                <a:ea typeface="Calibri" panose="020F0502020204030204" pitchFamily="34" charset="0"/>
              </a:rPr>
              <a:t> months postpartum, A prospective, Palestine</a:t>
            </a:r>
            <a:endParaRPr lang="ar-JO" sz="4400" dirty="0"/>
          </a:p>
        </p:txBody>
      </p:sp>
      <p:graphicFrame>
        <p:nvGraphicFramePr>
          <p:cNvPr id="32" name="Table 31"/>
          <p:cNvGraphicFramePr>
            <a:graphicFrameLocks noGrp="1"/>
          </p:cNvGraphicFramePr>
          <p:nvPr>
            <p:extLst>
              <p:ext uri="{D42A27DB-BD31-4B8C-83A1-F6EECF244321}">
                <p14:modId xmlns:p14="http://schemas.microsoft.com/office/powerpoint/2010/main" val="726212967"/>
              </p:ext>
            </p:extLst>
          </p:nvPr>
        </p:nvGraphicFramePr>
        <p:xfrm>
          <a:off x="19636105" y="14490246"/>
          <a:ext cx="12057044" cy="9642096"/>
        </p:xfrm>
        <a:graphic>
          <a:graphicData uri="http://schemas.openxmlformats.org/drawingml/2006/table">
            <a:tbl>
              <a:tblPr firstRow="1" firstCol="1" bandRow="1">
                <a:tableStyleId>{5C22544A-7EE6-4342-B048-85BDC9FD1C3A}</a:tableStyleId>
              </a:tblPr>
              <a:tblGrid>
                <a:gridCol w="2223271">
                  <a:extLst>
                    <a:ext uri="{9D8B030D-6E8A-4147-A177-3AD203B41FA5}">
                      <a16:colId xmlns:a16="http://schemas.microsoft.com/office/drawing/2014/main" val="20000"/>
                    </a:ext>
                  </a:extLst>
                </a:gridCol>
                <a:gridCol w="1512654">
                  <a:extLst>
                    <a:ext uri="{9D8B030D-6E8A-4147-A177-3AD203B41FA5}">
                      <a16:colId xmlns:a16="http://schemas.microsoft.com/office/drawing/2014/main" val="20001"/>
                    </a:ext>
                  </a:extLst>
                </a:gridCol>
                <a:gridCol w="1438866">
                  <a:extLst>
                    <a:ext uri="{9D8B030D-6E8A-4147-A177-3AD203B41FA5}">
                      <a16:colId xmlns:a16="http://schemas.microsoft.com/office/drawing/2014/main" val="20002"/>
                    </a:ext>
                  </a:extLst>
                </a:gridCol>
                <a:gridCol w="1180608">
                  <a:extLst>
                    <a:ext uri="{9D8B030D-6E8A-4147-A177-3AD203B41FA5}">
                      <a16:colId xmlns:a16="http://schemas.microsoft.com/office/drawing/2014/main" val="20003"/>
                    </a:ext>
                  </a:extLst>
                </a:gridCol>
                <a:gridCol w="1401972">
                  <a:extLst>
                    <a:ext uri="{9D8B030D-6E8A-4147-A177-3AD203B41FA5}">
                      <a16:colId xmlns:a16="http://schemas.microsoft.com/office/drawing/2014/main" val="20004"/>
                    </a:ext>
                  </a:extLst>
                </a:gridCol>
                <a:gridCol w="1143714">
                  <a:extLst>
                    <a:ext uri="{9D8B030D-6E8A-4147-A177-3AD203B41FA5}">
                      <a16:colId xmlns:a16="http://schemas.microsoft.com/office/drawing/2014/main" val="20005"/>
                    </a:ext>
                  </a:extLst>
                </a:gridCol>
                <a:gridCol w="1844699">
                  <a:extLst>
                    <a:ext uri="{9D8B030D-6E8A-4147-A177-3AD203B41FA5}">
                      <a16:colId xmlns:a16="http://schemas.microsoft.com/office/drawing/2014/main" val="20006"/>
                    </a:ext>
                  </a:extLst>
                </a:gridCol>
                <a:gridCol w="1311260">
                  <a:extLst>
                    <a:ext uri="{9D8B030D-6E8A-4147-A177-3AD203B41FA5}">
                      <a16:colId xmlns:a16="http://schemas.microsoft.com/office/drawing/2014/main" val="20007"/>
                    </a:ext>
                  </a:extLst>
                </a:gridCol>
              </a:tblGrid>
              <a:tr h="2057685">
                <a:tc rowSpan="2">
                  <a:txBody>
                    <a:bodyPr/>
                    <a:lstStyle/>
                    <a:p>
                      <a:pPr marL="0" marR="0">
                        <a:lnSpc>
                          <a:spcPct val="115000"/>
                        </a:lnSpc>
                        <a:spcBef>
                          <a:spcPts val="0"/>
                        </a:spcBef>
                        <a:spcAft>
                          <a:spcPts val="1000"/>
                        </a:spcAft>
                      </a:pPr>
                      <a:r>
                        <a:rPr lang="en-US" sz="3200" dirty="0">
                          <a:effectLst/>
                        </a:rPr>
                        <a:t>Independent variable</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rowSpan="2">
                  <a:txBody>
                    <a:bodyPr/>
                    <a:lstStyle/>
                    <a:p>
                      <a:pPr marL="0" marR="0">
                        <a:lnSpc>
                          <a:spcPct val="115000"/>
                        </a:lnSpc>
                        <a:spcBef>
                          <a:spcPts val="0"/>
                        </a:spcBef>
                        <a:spcAft>
                          <a:spcPts val="1000"/>
                        </a:spcAft>
                      </a:pPr>
                      <a:r>
                        <a:rPr lang="en-US" sz="3200" dirty="0">
                          <a:effectLst/>
                        </a:rPr>
                        <a:t>Values</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2">
                  <a:txBody>
                    <a:bodyPr/>
                    <a:lstStyle/>
                    <a:p>
                      <a:pPr marL="0" marR="0" algn="ctr">
                        <a:lnSpc>
                          <a:spcPct val="115000"/>
                        </a:lnSpc>
                        <a:spcBef>
                          <a:spcPts val="0"/>
                        </a:spcBef>
                        <a:spcAft>
                          <a:spcPts val="1000"/>
                        </a:spcAft>
                      </a:pPr>
                      <a:r>
                        <a:rPr lang="en-US" sz="3200" dirty="0">
                          <a:effectLst/>
                        </a:rPr>
                        <a:t>Urinary incontinence</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pPr rtl="1"/>
                      <a:endParaRPr lang="ar-JO"/>
                    </a:p>
                  </a:txBody>
                  <a:tcPr/>
                </a:tc>
                <a:tc gridSpan="2">
                  <a:txBody>
                    <a:bodyPr/>
                    <a:lstStyle/>
                    <a:p>
                      <a:pPr marL="0" marR="0" algn="ctr">
                        <a:lnSpc>
                          <a:spcPct val="115000"/>
                        </a:lnSpc>
                        <a:spcBef>
                          <a:spcPts val="0"/>
                        </a:spcBef>
                        <a:spcAft>
                          <a:spcPts val="1000"/>
                        </a:spcAft>
                      </a:pPr>
                      <a:r>
                        <a:rPr lang="en-US" sz="3200" dirty="0">
                          <a:effectLst/>
                        </a:rPr>
                        <a:t>Sexual function (number of days)</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pPr rtl="1"/>
                      <a:endParaRPr lang="ar-JO"/>
                    </a:p>
                  </a:txBody>
                  <a:tcPr/>
                </a:tc>
                <a:tc gridSpan="2">
                  <a:txBody>
                    <a:bodyPr/>
                    <a:lstStyle/>
                    <a:p>
                      <a:pPr marL="0" marR="0" algn="ctr">
                        <a:lnSpc>
                          <a:spcPct val="115000"/>
                        </a:lnSpc>
                        <a:spcBef>
                          <a:spcPts val="0"/>
                        </a:spcBef>
                        <a:spcAft>
                          <a:spcPts val="1000"/>
                        </a:spcAft>
                      </a:pPr>
                      <a:r>
                        <a:rPr lang="en-US" sz="3200" dirty="0">
                          <a:effectLst/>
                        </a:rPr>
                        <a:t>Pain (SF-MPQ)</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pPr rtl="1"/>
                      <a:endParaRPr lang="ar-JO"/>
                    </a:p>
                  </a:txBody>
                  <a:tcPr/>
                </a:tc>
                <a:extLst>
                  <a:ext uri="{0D108BD9-81ED-4DB2-BD59-A6C34878D82A}">
                    <a16:rowId xmlns:a16="http://schemas.microsoft.com/office/drawing/2014/main" val="10000"/>
                  </a:ext>
                </a:extLst>
              </a:tr>
              <a:tr h="1044153">
                <a:tc vMerge="1">
                  <a:txBody>
                    <a:bodyPr/>
                    <a:lstStyle/>
                    <a:p>
                      <a:pPr rtl="1"/>
                      <a:endParaRPr lang="ar-JO"/>
                    </a:p>
                  </a:txBody>
                  <a:tcPr/>
                </a:tc>
                <a:tc vMerge="1">
                  <a:txBody>
                    <a:bodyPr/>
                    <a:lstStyle/>
                    <a:p>
                      <a:pPr rtl="1"/>
                      <a:endParaRPr lang="ar-JO"/>
                    </a:p>
                  </a:txBody>
                  <a:tcPr/>
                </a:tc>
                <a:tc>
                  <a:txBody>
                    <a:bodyPr/>
                    <a:lstStyle/>
                    <a:p>
                      <a:pPr marL="0" marR="0" algn="ctr">
                        <a:lnSpc>
                          <a:spcPct val="115000"/>
                        </a:lnSpc>
                        <a:spcBef>
                          <a:spcPts val="0"/>
                        </a:spcBef>
                        <a:spcAft>
                          <a:spcPts val="1000"/>
                        </a:spcAft>
                      </a:pPr>
                      <a:r>
                        <a:rPr lang="en-US" sz="3200" dirty="0">
                          <a:effectLst/>
                        </a:rPr>
                        <a:t>Mean</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n-US" sz="3200">
                          <a:effectLst/>
                        </a:rPr>
                        <a:t>p-value</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n-US" sz="3200">
                          <a:effectLst/>
                        </a:rPr>
                        <a:t>Mean</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n-US" sz="3200" dirty="0">
                          <a:effectLst/>
                        </a:rPr>
                        <a:t>p-value</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n-US" sz="3200">
                          <a:effectLst/>
                        </a:rPr>
                        <a:t>Mean</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n-US" sz="3200">
                          <a:effectLst/>
                        </a:rPr>
                        <a:t>p-value</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1"/>
                  </a:ext>
                </a:extLst>
              </a:tr>
              <a:tr h="634289">
                <a:tc rowSpan="2">
                  <a:txBody>
                    <a:bodyPr/>
                    <a:lstStyle/>
                    <a:p>
                      <a:pPr marL="0" marR="0">
                        <a:lnSpc>
                          <a:spcPct val="115000"/>
                        </a:lnSpc>
                        <a:spcBef>
                          <a:spcPts val="0"/>
                        </a:spcBef>
                        <a:spcAft>
                          <a:spcPts val="1000"/>
                        </a:spcAft>
                      </a:pPr>
                      <a:r>
                        <a:rPr lang="en-US" sz="3200">
                          <a:effectLst/>
                        </a:rPr>
                        <a:t>Hospital type</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1000"/>
                        </a:spcAft>
                      </a:pPr>
                      <a:r>
                        <a:rPr lang="en-US" sz="3200">
                          <a:effectLst/>
                        </a:rPr>
                        <a:t>Gov.</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1000"/>
                        </a:spcAft>
                      </a:pPr>
                      <a:r>
                        <a:rPr lang="en-US" sz="3200">
                          <a:effectLst/>
                        </a:rPr>
                        <a:t>1.44</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rowSpan="2">
                  <a:txBody>
                    <a:bodyPr/>
                    <a:lstStyle/>
                    <a:p>
                      <a:pPr marL="0" marR="0" algn="ctr">
                        <a:lnSpc>
                          <a:spcPct val="115000"/>
                        </a:lnSpc>
                        <a:spcBef>
                          <a:spcPts val="0"/>
                        </a:spcBef>
                        <a:spcAft>
                          <a:spcPts val="1000"/>
                        </a:spcAft>
                      </a:pPr>
                      <a:r>
                        <a:rPr lang="en-US" sz="3200" dirty="0">
                          <a:effectLst/>
                        </a:rPr>
                        <a:t>0.888</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n-US" sz="3200">
                          <a:effectLst/>
                        </a:rPr>
                        <a:t>45.83</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rowSpan="2">
                  <a:txBody>
                    <a:bodyPr/>
                    <a:lstStyle/>
                    <a:p>
                      <a:pPr marL="0" marR="0" algn="ctr">
                        <a:lnSpc>
                          <a:spcPct val="115000"/>
                        </a:lnSpc>
                        <a:spcBef>
                          <a:spcPts val="0"/>
                        </a:spcBef>
                        <a:spcAft>
                          <a:spcPts val="1000"/>
                        </a:spcAft>
                      </a:pPr>
                      <a:r>
                        <a:rPr lang="en-US" sz="3200" b="1" dirty="0">
                          <a:effectLst/>
                        </a:rPr>
                        <a:t>0.005</a:t>
                      </a:r>
                      <a:endParaRPr lang="en-US" sz="2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n-US" sz="3200">
                          <a:effectLst/>
                        </a:rPr>
                        <a:t>5.72</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rowSpan="2">
                  <a:txBody>
                    <a:bodyPr/>
                    <a:lstStyle/>
                    <a:p>
                      <a:pPr marL="0" marR="0" algn="ctr">
                        <a:lnSpc>
                          <a:spcPct val="115000"/>
                        </a:lnSpc>
                        <a:spcBef>
                          <a:spcPts val="0"/>
                        </a:spcBef>
                        <a:spcAft>
                          <a:spcPts val="1000"/>
                        </a:spcAft>
                      </a:pPr>
                      <a:r>
                        <a:rPr lang="en-US" sz="3200" b="1" dirty="0">
                          <a:effectLst/>
                        </a:rPr>
                        <a:t>0.022</a:t>
                      </a:r>
                      <a:endParaRPr lang="en-US" sz="2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2"/>
                  </a:ext>
                </a:extLst>
              </a:tr>
              <a:tr h="634289">
                <a:tc vMerge="1">
                  <a:txBody>
                    <a:bodyPr/>
                    <a:lstStyle/>
                    <a:p>
                      <a:pPr rtl="1"/>
                      <a:endParaRPr lang="ar-JO"/>
                    </a:p>
                  </a:txBody>
                  <a:tcPr/>
                </a:tc>
                <a:tc>
                  <a:txBody>
                    <a:bodyPr/>
                    <a:lstStyle/>
                    <a:p>
                      <a:pPr marL="0" marR="0">
                        <a:lnSpc>
                          <a:spcPct val="115000"/>
                        </a:lnSpc>
                        <a:spcBef>
                          <a:spcPts val="0"/>
                        </a:spcBef>
                        <a:spcAft>
                          <a:spcPts val="1000"/>
                        </a:spcAft>
                      </a:pPr>
                      <a:r>
                        <a:rPr lang="en-US" sz="3200">
                          <a:effectLst/>
                        </a:rPr>
                        <a:t>Private</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1000"/>
                        </a:spcAft>
                      </a:pPr>
                      <a:r>
                        <a:rPr lang="en-US" sz="3200">
                          <a:effectLst/>
                        </a:rPr>
                        <a:t>1.41</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vMerge="1">
                  <a:txBody>
                    <a:bodyPr/>
                    <a:lstStyle/>
                    <a:p>
                      <a:pPr rtl="1"/>
                      <a:endParaRPr lang="ar-JO"/>
                    </a:p>
                  </a:txBody>
                  <a:tcPr/>
                </a:tc>
                <a:tc>
                  <a:txBody>
                    <a:bodyPr/>
                    <a:lstStyle/>
                    <a:p>
                      <a:pPr marL="0" marR="0" algn="ctr">
                        <a:lnSpc>
                          <a:spcPct val="115000"/>
                        </a:lnSpc>
                        <a:spcBef>
                          <a:spcPts val="0"/>
                        </a:spcBef>
                        <a:spcAft>
                          <a:spcPts val="1000"/>
                        </a:spcAft>
                      </a:pPr>
                      <a:r>
                        <a:rPr lang="en-US" sz="3200" dirty="0">
                          <a:effectLst/>
                        </a:rPr>
                        <a:t>48.30</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vMerge="1">
                  <a:txBody>
                    <a:bodyPr/>
                    <a:lstStyle/>
                    <a:p>
                      <a:pPr rtl="1"/>
                      <a:endParaRPr lang="ar-JO"/>
                    </a:p>
                  </a:txBody>
                  <a:tcPr/>
                </a:tc>
                <a:tc>
                  <a:txBody>
                    <a:bodyPr/>
                    <a:lstStyle/>
                    <a:p>
                      <a:pPr marL="0" marR="0" algn="ctr">
                        <a:lnSpc>
                          <a:spcPct val="115000"/>
                        </a:lnSpc>
                        <a:spcBef>
                          <a:spcPts val="0"/>
                        </a:spcBef>
                        <a:spcAft>
                          <a:spcPts val="1000"/>
                        </a:spcAft>
                      </a:pPr>
                      <a:r>
                        <a:rPr lang="en-US" sz="3200">
                          <a:effectLst/>
                        </a:rPr>
                        <a:t>3.74</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vMerge="1">
                  <a:txBody>
                    <a:bodyPr/>
                    <a:lstStyle/>
                    <a:p>
                      <a:pPr rtl="1"/>
                      <a:endParaRPr lang="ar-JO"/>
                    </a:p>
                  </a:txBody>
                  <a:tcPr/>
                </a:tc>
                <a:extLst>
                  <a:ext uri="{0D108BD9-81ED-4DB2-BD59-A6C34878D82A}">
                    <a16:rowId xmlns:a16="http://schemas.microsoft.com/office/drawing/2014/main" val="10003"/>
                  </a:ext>
                </a:extLst>
              </a:tr>
              <a:tr h="634289">
                <a:tc rowSpan="2">
                  <a:txBody>
                    <a:bodyPr/>
                    <a:lstStyle/>
                    <a:p>
                      <a:pPr marL="0" marR="0">
                        <a:lnSpc>
                          <a:spcPct val="115000"/>
                        </a:lnSpc>
                        <a:spcBef>
                          <a:spcPts val="0"/>
                        </a:spcBef>
                        <a:spcAft>
                          <a:spcPts val="1000"/>
                        </a:spcAft>
                      </a:pPr>
                      <a:r>
                        <a:rPr lang="en-US" sz="3200">
                          <a:effectLst/>
                        </a:rPr>
                        <a:t>Delivery type</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1000"/>
                        </a:spcAft>
                      </a:pPr>
                      <a:r>
                        <a:rPr lang="en-US" sz="3200">
                          <a:effectLst/>
                        </a:rPr>
                        <a:t>NSVD</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1000"/>
                        </a:spcAft>
                      </a:pPr>
                      <a:r>
                        <a:rPr lang="en-US" sz="3200">
                          <a:effectLst/>
                        </a:rPr>
                        <a:t>1.50</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rowSpan="2">
                  <a:txBody>
                    <a:bodyPr/>
                    <a:lstStyle/>
                    <a:p>
                      <a:pPr marL="0" marR="0" algn="ctr">
                        <a:lnSpc>
                          <a:spcPct val="115000"/>
                        </a:lnSpc>
                        <a:spcBef>
                          <a:spcPts val="0"/>
                        </a:spcBef>
                        <a:spcAft>
                          <a:spcPts val="1000"/>
                        </a:spcAft>
                      </a:pPr>
                      <a:r>
                        <a:rPr lang="en-US" sz="3200">
                          <a:effectLst/>
                        </a:rPr>
                        <a:t>0.688</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n-US" sz="3200">
                          <a:effectLst/>
                        </a:rPr>
                        <a:t>46.89</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rowSpan="2">
                  <a:txBody>
                    <a:bodyPr/>
                    <a:lstStyle/>
                    <a:p>
                      <a:pPr marL="0" marR="0" algn="ctr">
                        <a:lnSpc>
                          <a:spcPct val="115000"/>
                        </a:lnSpc>
                        <a:spcBef>
                          <a:spcPts val="0"/>
                        </a:spcBef>
                        <a:spcAft>
                          <a:spcPts val="1000"/>
                        </a:spcAft>
                      </a:pPr>
                      <a:r>
                        <a:rPr lang="en-US" sz="3200" dirty="0">
                          <a:effectLst/>
                        </a:rPr>
                        <a:t>0.111</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n-US" sz="3200">
                          <a:effectLst/>
                        </a:rPr>
                        <a:t>6.34</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rowSpan="2">
                  <a:txBody>
                    <a:bodyPr/>
                    <a:lstStyle/>
                    <a:p>
                      <a:pPr marL="0" marR="0" algn="ctr">
                        <a:lnSpc>
                          <a:spcPct val="115000"/>
                        </a:lnSpc>
                        <a:spcBef>
                          <a:spcPts val="0"/>
                        </a:spcBef>
                        <a:spcAft>
                          <a:spcPts val="1000"/>
                        </a:spcAft>
                      </a:pPr>
                      <a:r>
                        <a:rPr lang="en-US" sz="3200" b="1" dirty="0">
                          <a:effectLst/>
                        </a:rPr>
                        <a:t>&lt; 0.001</a:t>
                      </a:r>
                      <a:endParaRPr lang="en-US" sz="2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4"/>
                  </a:ext>
                </a:extLst>
              </a:tr>
              <a:tr h="634289">
                <a:tc vMerge="1">
                  <a:txBody>
                    <a:bodyPr/>
                    <a:lstStyle/>
                    <a:p>
                      <a:pPr rtl="1"/>
                      <a:endParaRPr lang="ar-JO"/>
                    </a:p>
                  </a:txBody>
                  <a:tcPr/>
                </a:tc>
                <a:tc>
                  <a:txBody>
                    <a:bodyPr/>
                    <a:lstStyle/>
                    <a:p>
                      <a:pPr marL="0" marR="0">
                        <a:lnSpc>
                          <a:spcPct val="115000"/>
                        </a:lnSpc>
                        <a:spcBef>
                          <a:spcPts val="0"/>
                        </a:spcBef>
                        <a:spcAft>
                          <a:spcPts val="1000"/>
                        </a:spcAft>
                      </a:pPr>
                      <a:r>
                        <a:rPr lang="en-US" sz="3200">
                          <a:effectLst/>
                        </a:rPr>
                        <a:t>CS</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1000"/>
                        </a:spcAft>
                      </a:pPr>
                      <a:r>
                        <a:rPr lang="en-US" sz="3200">
                          <a:effectLst/>
                        </a:rPr>
                        <a:t>1.41</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vMerge="1">
                  <a:txBody>
                    <a:bodyPr/>
                    <a:lstStyle/>
                    <a:p>
                      <a:pPr rtl="1"/>
                      <a:endParaRPr lang="ar-JO"/>
                    </a:p>
                  </a:txBody>
                  <a:tcPr/>
                </a:tc>
                <a:tc>
                  <a:txBody>
                    <a:bodyPr/>
                    <a:lstStyle/>
                    <a:p>
                      <a:pPr marL="0" marR="0" algn="ctr">
                        <a:lnSpc>
                          <a:spcPct val="115000"/>
                        </a:lnSpc>
                        <a:spcBef>
                          <a:spcPts val="0"/>
                        </a:spcBef>
                        <a:spcAft>
                          <a:spcPts val="1000"/>
                        </a:spcAft>
                      </a:pPr>
                      <a:r>
                        <a:rPr lang="en-US" sz="3200">
                          <a:effectLst/>
                        </a:rPr>
                        <a:t>47.33</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vMerge="1">
                  <a:txBody>
                    <a:bodyPr/>
                    <a:lstStyle/>
                    <a:p>
                      <a:pPr rtl="1"/>
                      <a:endParaRPr lang="ar-JO"/>
                    </a:p>
                  </a:txBody>
                  <a:tcPr/>
                </a:tc>
                <a:tc>
                  <a:txBody>
                    <a:bodyPr/>
                    <a:lstStyle/>
                    <a:p>
                      <a:pPr marL="0" marR="0" algn="ctr">
                        <a:lnSpc>
                          <a:spcPct val="115000"/>
                        </a:lnSpc>
                        <a:spcBef>
                          <a:spcPts val="0"/>
                        </a:spcBef>
                        <a:spcAft>
                          <a:spcPts val="1000"/>
                        </a:spcAft>
                      </a:pPr>
                      <a:r>
                        <a:rPr lang="en-US" sz="3200">
                          <a:effectLst/>
                        </a:rPr>
                        <a:t>1.47</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vMerge="1">
                  <a:txBody>
                    <a:bodyPr/>
                    <a:lstStyle/>
                    <a:p>
                      <a:pPr rtl="1"/>
                      <a:endParaRPr lang="ar-JO"/>
                    </a:p>
                  </a:txBody>
                  <a:tcPr/>
                </a:tc>
                <a:extLst>
                  <a:ext uri="{0D108BD9-81ED-4DB2-BD59-A6C34878D82A}">
                    <a16:rowId xmlns:a16="http://schemas.microsoft.com/office/drawing/2014/main" val="10005"/>
                  </a:ext>
                </a:extLst>
              </a:tr>
              <a:tr h="634289">
                <a:tc rowSpan="2">
                  <a:txBody>
                    <a:bodyPr/>
                    <a:lstStyle/>
                    <a:p>
                      <a:pPr marL="0" marR="0">
                        <a:lnSpc>
                          <a:spcPct val="115000"/>
                        </a:lnSpc>
                        <a:spcBef>
                          <a:spcPts val="0"/>
                        </a:spcBef>
                        <a:spcAft>
                          <a:spcPts val="1000"/>
                        </a:spcAft>
                      </a:pPr>
                      <a:r>
                        <a:rPr lang="en-US" sz="3200">
                          <a:effectLst/>
                        </a:rPr>
                        <a:t>Episiotomy</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1000"/>
                        </a:spcAft>
                      </a:pPr>
                      <a:r>
                        <a:rPr lang="en-US" sz="3200">
                          <a:effectLst/>
                        </a:rPr>
                        <a:t>Yes</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1000"/>
                        </a:spcAft>
                      </a:pPr>
                      <a:r>
                        <a:rPr lang="en-US" sz="3200">
                          <a:effectLst/>
                        </a:rPr>
                        <a:t>1.14</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rowSpan="2">
                  <a:txBody>
                    <a:bodyPr/>
                    <a:lstStyle/>
                    <a:p>
                      <a:pPr marL="0" marR="0" algn="ctr" rtl="1">
                        <a:lnSpc>
                          <a:spcPct val="115000"/>
                        </a:lnSpc>
                        <a:spcBef>
                          <a:spcPts val="0"/>
                        </a:spcBef>
                        <a:spcAft>
                          <a:spcPts val="1000"/>
                        </a:spcAft>
                      </a:pPr>
                      <a:r>
                        <a:rPr lang="ar-SA" sz="3200">
                          <a:effectLst/>
                        </a:rPr>
                        <a:t>0.063</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n-US" sz="3200">
                          <a:effectLst/>
                        </a:rPr>
                        <a:t>48.75</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rowSpan="2">
                  <a:txBody>
                    <a:bodyPr/>
                    <a:lstStyle/>
                    <a:p>
                      <a:pPr marL="0" marR="0" algn="ctr">
                        <a:lnSpc>
                          <a:spcPct val="115000"/>
                        </a:lnSpc>
                        <a:spcBef>
                          <a:spcPts val="0"/>
                        </a:spcBef>
                        <a:spcAft>
                          <a:spcPts val="1000"/>
                        </a:spcAft>
                      </a:pPr>
                      <a:r>
                        <a:rPr lang="en-US" sz="3200" b="1" dirty="0">
                          <a:effectLst/>
                        </a:rPr>
                        <a:t>0.013</a:t>
                      </a:r>
                      <a:endParaRPr lang="en-US" sz="2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n-US" sz="3200" dirty="0">
                          <a:effectLst/>
                        </a:rPr>
                        <a:t>11.26</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rowSpan="2">
                  <a:txBody>
                    <a:bodyPr/>
                    <a:lstStyle/>
                    <a:p>
                      <a:pPr marL="0" marR="0" algn="ctr">
                        <a:lnSpc>
                          <a:spcPct val="115000"/>
                        </a:lnSpc>
                        <a:spcBef>
                          <a:spcPts val="0"/>
                        </a:spcBef>
                        <a:spcAft>
                          <a:spcPts val="1000"/>
                        </a:spcAft>
                      </a:pPr>
                      <a:r>
                        <a:rPr lang="en-US" sz="3200" b="1" dirty="0">
                          <a:effectLst/>
                        </a:rPr>
                        <a:t>&lt;0.001</a:t>
                      </a:r>
                      <a:endParaRPr lang="en-US" sz="2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6"/>
                  </a:ext>
                </a:extLst>
              </a:tr>
              <a:tr h="634289">
                <a:tc vMerge="1">
                  <a:txBody>
                    <a:bodyPr/>
                    <a:lstStyle/>
                    <a:p>
                      <a:pPr rtl="1"/>
                      <a:endParaRPr lang="ar-JO"/>
                    </a:p>
                  </a:txBody>
                  <a:tcPr/>
                </a:tc>
                <a:tc>
                  <a:txBody>
                    <a:bodyPr/>
                    <a:lstStyle/>
                    <a:p>
                      <a:pPr marL="0" marR="0">
                        <a:lnSpc>
                          <a:spcPct val="115000"/>
                        </a:lnSpc>
                        <a:spcBef>
                          <a:spcPts val="0"/>
                        </a:spcBef>
                        <a:spcAft>
                          <a:spcPts val="1000"/>
                        </a:spcAft>
                      </a:pPr>
                      <a:r>
                        <a:rPr lang="en-US" sz="3200">
                          <a:effectLst/>
                        </a:rPr>
                        <a:t>No</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1000"/>
                        </a:spcAft>
                      </a:pPr>
                      <a:r>
                        <a:rPr lang="en-US" sz="3200">
                          <a:effectLst/>
                        </a:rPr>
                        <a:t>1.85</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vMerge="1">
                  <a:txBody>
                    <a:bodyPr/>
                    <a:lstStyle/>
                    <a:p>
                      <a:pPr rtl="1"/>
                      <a:endParaRPr lang="ar-JO"/>
                    </a:p>
                  </a:txBody>
                  <a:tcPr/>
                </a:tc>
                <a:tc>
                  <a:txBody>
                    <a:bodyPr/>
                    <a:lstStyle/>
                    <a:p>
                      <a:pPr marL="0" marR="0" algn="ctr">
                        <a:lnSpc>
                          <a:spcPct val="115000"/>
                        </a:lnSpc>
                        <a:spcBef>
                          <a:spcPts val="0"/>
                        </a:spcBef>
                        <a:spcAft>
                          <a:spcPts val="1000"/>
                        </a:spcAft>
                      </a:pPr>
                      <a:r>
                        <a:rPr lang="en-US" sz="3200">
                          <a:effectLst/>
                        </a:rPr>
                        <a:t>45.06</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vMerge="1">
                  <a:txBody>
                    <a:bodyPr/>
                    <a:lstStyle/>
                    <a:p>
                      <a:pPr rtl="1"/>
                      <a:endParaRPr lang="ar-JO"/>
                    </a:p>
                  </a:txBody>
                  <a:tcPr/>
                </a:tc>
                <a:tc>
                  <a:txBody>
                    <a:bodyPr/>
                    <a:lstStyle/>
                    <a:p>
                      <a:pPr marL="0" marR="0" algn="ctr">
                        <a:lnSpc>
                          <a:spcPct val="115000"/>
                        </a:lnSpc>
                        <a:spcBef>
                          <a:spcPts val="0"/>
                        </a:spcBef>
                        <a:spcAft>
                          <a:spcPts val="1000"/>
                        </a:spcAft>
                      </a:pPr>
                      <a:r>
                        <a:rPr lang="en-US" sz="3200">
                          <a:effectLst/>
                        </a:rPr>
                        <a:t>1.50</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vMerge="1">
                  <a:txBody>
                    <a:bodyPr/>
                    <a:lstStyle/>
                    <a:p>
                      <a:pPr rtl="1"/>
                      <a:endParaRPr lang="ar-JO"/>
                    </a:p>
                  </a:txBody>
                  <a:tcPr/>
                </a:tc>
                <a:extLst>
                  <a:ext uri="{0D108BD9-81ED-4DB2-BD59-A6C34878D82A}">
                    <a16:rowId xmlns:a16="http://schemas.microsoft.com/office/drawing/2014/main" val="10007"/>
                  </a:ext>
                </a:extLst>
              </a:tr>
              <a:tr h="634289">
                <a:tc rowSpan="2">
                  <a:txBody>
                    <a:bodyPr/>
                    <a:lstStyle/>
                    <a:p>
                      <a:pPr marL="0" marR="0">
                        <a:lnSpc>
                          <a:spcPct val="115000"/>
                        </a:lnSpc>
                        <a:spcBef>
                          <a:spcPts val="0"/>
                        </a:spcBef>
                        <a:spcAft>
                          <a:spcPts val="1000"/>
                        </a:spcAft>
                      </a:pPr>
                      <a:r>
                        <a:rPr lang="en-US" sz="3200">
                          <a:effectLst/>
                        </a:rPr>
                        <a:t>Episiotomy performer</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1000"/>
                        </a:spcAft>
                      </a:pPr>
                      <a:r>
                        <a:rPr lang="en-US" sz="3200">
                          <a:effectLst/>
                        </a:rPr>
                        <a:t>Midwife</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1000"/>
                        </a:spcAft>
                      </a:pPr>
                      <a:r>
                        <a:rPr lang="en-US" sz="3200">
                          <a:effectLst/>
                        </a:rPr>
                        <a:t>0.65</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rowSpan="2">
                  <a:txBody>
                    <a:bodyPr/>
                    <a:lstStyle/>
                    <a:p>
                      <a:pPr marL="0" marR="0" algn="ctr">
                        <a:lnSpc>
                          <a:spcPct val="115000"/>
                        </a:lnSpc>
                        <a:spcBef>
                          <a:spcPts val="0"/>
                        </a:spcBef>
                        <a:spcAft>
                          <a:spcPts val="1000"/>
                        </a:spcAft>
                      </a:pPr>
                      <a:r>
                        <a:rPr lang="en-US" sz="3200" b="1" dirty="0">
                          <a:effectLst/>
                        </a:rPr>
                        <a:t>0.001</a:t>
                      </a:r>
                      <a:endParaRPr lang="en-US" sz="2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n-US" sz="3200">
                          <a:effectLst/>
                        </a:rPr>
                        <a:t>46.24</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rowSpan="2">
                  <a:txBody>
                    <a:bodyPr/>
                    <a:lstStyle/>
                    <a:p>
                      <a:pPr marL="0" marR="0" algn="ctr">
                        <a:lnSpc>
                          <a:spcPct val="115000"/>
                        </a:lnSpc>
                        <a:spcBef>
                          <a:spcPts val="0"/>
                        </a:spcBef>
                        <a:spcAft>
                          <a:spcPts val="1000"/>
                        </a:spcAft>
                      </a:pPr>
                      <a:r>
                        <a:rPr lang="en-US" sz="3200">
                          <a:effectLst/>
                        </a:rPr>
                        <a:t>0.065</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n-US" sz="3200">
                          <a:effectLst/>
                        </a:rPr>
                        <a:t>12.02</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rowSpan="2">
                  <a:txBody>
                    <a:bodyPr/>
                    <a:lstStyle/>
                    <a:p>
                      <a:pPr marL="0" marR="0" algn="ctr">
                        <a:lnSpc>
                          <a:spcPct val="115000"/>
                        </a:lnSpc>
                        <a:spcBef>
                          <a:spcPts val="0"/>
                        </a:spcBef>
                        <a:spcAft>
                          <a:spcPts val="1000"/>
                        </a:spcAft>
                      </a:pPr>
                      <a:r>
                        <a:rPr lang="en-US" sz="3200">
                          <a:effectLst/>
                        </a:rPr>
                        <a:t>0.154</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8"/>
                  </a:ext>
                </a:extLst>
              </a:tr>
              <a:tr h="634289">
                <a:tc vMerge="1">
                  <a:txBody>
                    <a:bodyPr/>
                    <a:lstStyle/>
                    <a:p>
                      <a:pPr rtl="1"/>
                      <a:endParaRPr lang="ar-JO"/>
                    </a:p>
                  </a:txBody>
                  <a:tcPr/>
                </a:tc>
                <a:tc>
                  <a:txBody>
                    <a:bodyPr/>
                    <a:lstStyle/>
                    <a:p>
                      <a:pPr marL="0" marR="0">
                        <a:lnSpc>
                          <a:spcPct val="115000"/>
                        </a:lnSpc>
                        <a:spcBef>
                          <a:spcPts val="0"/>
                        </a:spcBef>
                        <a:spcAft>
                          <a:spcPts val="1000"/>
                        </a:spcAft>
                      </a:pPr>
                      <a:r>
                        <a:rPr lang="en-US" sz="3200" dirty="0">
                          <a:effectLst/>
                        </a:rPr>
                        <a:t>Doctor</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1000"/>
                        </a:spcAft>
                      </a:pPr>
                      <a:r>
                        <a:rPr lang="en-US" sz="3200">
                          <a:effectLst/>
                        </a:rPr>
                        <a:t>1.47</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vMerge="1">
                  <a:txBody>
                    <a:bodyPr/>
                    <a:lstStyle/>
                    <a:p>
                      <a:pPr rtl="1"/>
                      <a:endParaRPr lang="ar-JO"/>
                    </a:p>
                  </a:txBody>
                  <a:tcPr/>
                </a:tc>
                <a:tc>
                  <a:txBody>
                    <a:bodyPr/>
                    <a:lstStyle/>
                    <a:p>
                      <a:pPr marL="0" marR="0" algn="ctr">
                        <a:lnSpc>
                          <a:spcPct val="115000"/>
                        </a:lnSpc>
                        <a:spcBef>
                          <a:spcPts val="0"/>
                        </a:spcBef>
                        <a:spcAft>
                          <a:spcPts val="1000"/>
                        </a:spcAft>
                      </a:pPr>
                      <a:r>
                        <a:rPr lang="en-US" sz="3200">
                          <a:effectLst/>
                        </a:rPr>
                        <a:t>50.42</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vMerge="1">
                  <a:txBody>
                    <a:bodyPr/>
                    <a:lstStyle/>
                    <a:p>
                      <a:pPr rtl="1"/>
                      <a:endParaRPr lang="ar-JO"/>
                    </a:p>
                  </a:txBody>
                  <a:tcPr/>
                </a:tc>
                <a:tc>
                  <a:txBody>
                    <a:bodyPr/>
                    <a:lstStyle/>
                    <a:p>
                      <a:pPr marL="0" marR="0" algn="ctr">
                        <a:lnSpc>
                          <a:spcPct val="115000"/>
                        </a:lnSpc>
                        <a:spcBef>
                          <a:spcPts val="0"/>
                        </a:spcBef>
                        <a:spcAft>
                          <a:spcPts val="1000"/>
                        </a:spcAft>
                      </a:pPr>
                      <a:r>
                        <a:rPr lang="en-US" sz="3200">
                          <a:effectLst/>
                        </a:rPr>
                        <a:t>10.75</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vMerge="1">
                  <a:txBody>
                    <a:bodyPr/>
                    <a:lstStyle/>
                    <a:p>
                      <a:pPr rtl="1"/>
                      <a:endParaRPr lang="ar-JO"/>
                    </a:p>
                  </a:txBody>
                  <a:tcPr/>
                </a:tc>
                <a:extLst>
                  <a:ext uri="{0D108BD9-81ED-4DB2-BD59-A6C34878D82A}">
                    <a16:rowId xmlns:a16="http://schemas.microsoft.com/office/drawing/2014/main" val="10009"/>
                  </a:ext>
                </a:extLst>
              </a:tr>
              <a:tr h="634289">
                <a:tc rowSpan="2">
                  <a:txBody>
                    <a:bodyPr/>
                    <a:lstStyle/>
                    <a:p>
                      <a:pPr marL="0" marR="0">
                        <a:lnSpc>
                          <a:spcPct val="115000"/>
                        </a:lnSpc>
                        <a:spcBef>
                          <a:spcPts val="0"/>
                        </a:spcBef>
                        <a:spcAft>
                          <a:spcPts val="1000"/>
                        </a:spcAft>
                      </a:pPr>
                      <a:r>
                        <a:rPr lang="en-US" sz="3200">
                          <a:effectLst/>
                        </a:rPr>
                        <a:t>Previous episiotomy</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1000"/>
                        </a:spcAft>
                      </a:pPr>
                      <a:r>
                        <a:rPr lang="en-US" sz="3200">
                          <a:effectLst/>
                        </a:rPr>
                        <a:t>Yes</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1000"/>
                        </a:spcAft>
                      </a:pPr>
                      <a:r>
                        <a:rPr lang="en-US" sz="3200">
                          <a:effectLst/>
                        </a:rPr>
                        <a:t>1.61</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rowSpan="2">
                  <a:txBody>
                    <a:bodyPr/>
                    <a:lstStyle/>
                    <a:p>
                      <a:pPr marL="0" marR="0" algn="ctr">
                        <a:lnSpc>
                          <a:spcPct val="115000"/>
                        </a:lnSpc>
                        <a:spcBef>
                          <a:spcPts val="0"/>
                        </a:spcBef>
                        <a:spcAft>
                          <a:spcPts val="1000"/>
                        </a:spcAft>
                      </a:pPr>
                      <a:r>
                        <a:rPr lang="en-US" sz="3200">
                          <a:effectLst/>
                        </a:rPr>
                        <a:t>0.258</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n-US" sz="3200">
                          <a:effectLst/>
                        </a:rPr>
                        <a:t>45.71</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rowSpan="2">
                  <a:txBody>
                    <a:bodyPr/>
                    <a:lstStyle/>
                    <a:p>
                      <a:pPr marL="0" marR="0" algn="ctr">
                        <a:lnSpc>
                          <a:spcPct val="115000"/>
                        </a:lnSpc>
                        <a:spcBef>
                          <a:spcPts val="0"/>
                        </a:spcBef>
                        <a:spcAft>
                          <a:spcPts val="1000"/>
                        </a:spcAft>
                      </a:pPr>
                      <a:r>
                        <a:rPr lang="en-US" sz="3200" b="1" dirty="0">
                          <a:effectLst/>
                        </a:rPr>
                        <a:t>0.002</a:t>
                      </a:r>
                      <a:endParaRPr lang="en-US" sz="2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n-US" sz="3200">
                          <a:effectLst/>
                        </a:rPr>
                        <a:t>4.10</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rowSpan="2">
                  <a:txBody>
                    <a:bodyPr/>
                    <a:lstStyle/>
                    <a:p>
                      <a:pPr marL="0" marR="0" algn="ctr">
                        <a:lnSpc>
                          <a:spcPct val="115000"/>
                        </a:lnSpc>
                        <a:spcBef>
                          <a:spcPts val="0"/>
                        </a:spcBef>
                        <a:spcAft>
                          <a:spcPts val="1000"/>
                        </a:spcAft>
                      </a:pPr>
                      <a:r>
                        <a:rPr lang="en-US" sz="3200" b="1" dirty="0">
                          <a:effectLst/>
                        </a:rPr>
                        <a:t>0.002</a:t>
                      </a:r>
                      <a:endParaRPr lang="en-US" sz="2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10"/>
                  </a:ext>
                </a:extLst>
              </a:tr>
              <a:tr h="634289">
                <a:tc vMerge="1">
                  <a:txBody>
                    <a:bodyPr/>
                    <a:lstStyle/>
                    <a:p>
                      <a:pPr rtl="1"/>
                      <a:endParaRPr lang="ar-JO"/>
                    </a:p>
                  </a:txBody>
                  <a:tcPr/>
                </a:tc>
                <a:tc>
                  <a:txBody>
                    <a:bodyPr/>
                    <a:lstStyle/>
                    <a:p>
                      <a:pPr marL="0" marR="0">
                        <a:lnSpc>
                          <a:spcPct val="115000"/>
                        </a:lnSpc>
                        <a:spcBef>
                          <a:spcPts val="0"/>
                        </a:spcBef>
                        <a:spcAft>
                          <a:spcPts val="1000"/>
                        </a:spcAft>
                      </a:pPr>
                      <a:r>
                        <a:rPr lang="en-US" sz="3200">
                          <a:effectLst/>
                        </a:rPr>
                        <a:t>No</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1000"/>
                        </a:spcAft>
                      </a:pPr>
                      <a:r>
                        <a:rPr lang="en-US" sz="3200">
                          <a:effectLst/>
                        </a:rPr>
                        <a:t>1.33</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vMerge="1">
                  <a:txBody>
                    <a:bodyPr/>
                    <a:lstStyle/>
                    <a:p>
                      <a:pPr rtl="1"/>
                      <a:endParaRPr lang="ar-JO"/>
                    </a:p>
                  </a:txBody>
                  <a:tcPr/>
                </a:tc>
                <a:tc>
                  <a:txBody>
                    <a:bodyPr/>
                    <a:lstStyle/>
                    <a:p>
                      <a:pPr marL="0" marR="0" algn="ctr">
                        <a:lnSpc>
                          <a:spcPct val="115000"/>
                        </a:lnSpc>
                        <a:spcBef>
                          <a:spcPts val="0"/>
                        </a:spcBef>
                        <a:spcAft>
                          <a:spcPts val="1000"/>
                        </a:spcAft>
                      </a:pPr>
                      <a:r>
                        <a:rPr lang="en-US" sz="3200" dirty="0">
                          <a:effectLst/>
                        </a:rPr>
                        <a:t>48.31</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vMerge="1">
                  <a:txBody>
                    <a:bodyPr/>
                    <a:lstStyle/>
                    <a:p>
                      <a:pPr rtl="1"/>
                      <a:endParaRPr lang="ar-JO"/>
                    </a:p>
                  </a:txBody>
                  <a:tcPr/>
                </a:tc>
                <a:tc>
                  <a:txBody>
                    <a:bodyPr/>
                    <a:lstStyle/>
                    <a:p>
                      <a:pPr marL="0" marR="0" algn="ctr">
                        <a:lnSpc>
                          <a:spcPct val="115000"/>
                        </a:lnSpc>
                        <a:spcBef>
                          <a:spcPts val="0"/>
                        </a:spcBef>
                        <a:spcAft>
                          <a:spcPts val="1000"/>
                        </a:spcAft>
                      </a:pPr>
                      <a:r>
                        <a:rPr lang="en-US" sz="3200" dirty="0">
                          <a:effectLst/>
                        </a:rPr>
                        <a:t>5.37</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vMerge="1">
                  <a:txBody>
                    <a:bodyPr/>
                    <a:lstStyle/>
                    <a:p>
                      <a:pPr rtl="1"/>
                      <a:endParaRPr lang="ar-JO"/>
                    </a:p>
                  </a:txBody>
                  <a:tcPr/>
                </a:tc>
                <a:extLst>
                  <a:ext uri="{0D108BD9-81ED-4DB2-BD59-A6C34878D82A}">
                    <a16:rowId xmlns:a16="http://schemas.microsoft.com/office/drawing/2014/main" val="10011"/>
                  </a:ext>
                </a:extLst>
              </a:tr>
            </a:tbl>
          </a:graphicData>
        </a:graphic>
      </p:graphicFrame>
      <p:sp>
        <p:nvSpPr>
          <p:cNvPr id="35" name="Rectangle 2"/>
          <p:cNvSpPr>
            <a:spLocks noChangeArrowheads="1"/>
          </p:cNvSpPr>
          <p:nvPr/>
        </p:nvSpPr>
        <p:spPr bwMode="auto">
          <a:xfrm>
            <a:off x="18257848" y="22519967"/>
            <a:ext cx="7936414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ar-JO"/>
          </a:p>
        </p:txBody>
      </p:sp>
      <p:graphicFrame>
        <p:nvGraphicFramePr>
          <p:cNvPr id="36" name="Table 35"/>
          <p:cNvGraphicFramePr>
            <a:graphicFrameLocks noGrp="1"/>
          </p:cNvGraphicFramePr>
          <p:nvPr>
            <p:extLst>
              <p:ext uri="{D42A27DB-BD31-4B8C-83A1-F6EECF244321}">
                <p14:modId xmlns:p14="http://schemas.microsoft.com/office/powerpoint/2010/main" val="1337788081"/>
              </p:ext>
            </p:extLst>
          </p:nvPr>
        </p:nvGraphicFramePr>
        <p:xfrm>
          <a:off x="19903430" y="25913538"/>
          <a:ext cx="11987197" cy="6075185"/>
        </p:xfrm>
        <a:graphic>
          <a:graphicData uri="http://schemas.openxmlformats.org/drawingml/2006/table">
            <a:tbl>
              <a:tblPr firstRow="1" firstCol="1" bandRow="1">
                <a:tableStyleId>{5C22544A-7EE6-4342-B048-85BDC9FD1C3A}</a:tableStyleId>
              </a:tblPr>
              <a:tblGrid>
                <a:gridCol w="3023291">
                  <a:extLst>
                    <a:ext uri="{9D8B030D-6E8A-4147-A177-3AD203B41FA5}">
                      <a16:colId xmlns:a16="http://schemas.microsoft.com/office/drawing/2014/main" val="20000"/>
                    </a:ext>
                  </a:extLst>
                </a:gridCol>
                <a:gridCol w="1458660">
                  <a:extLst>
                    <a:ext uri="{9D8B030D-6E8A-4147-A177-3AD203B41FA5}">
                      <a16:colId xmlns:a16="http://schemas.microsoft.com/office/drawing/2014/main" val="20001"/>
                    </a:ext>
                  </a:extLst>
                </a:gridCol>
                <a:gridCol w="1458660">
                  <a:extLst>
                    <a:ext uri="{9D8B030D-6E8A-4147-A177-3AD203B41FA5}">
                      <a16:colId xmlns:a16="http://schemas.microsoft.com/office/drawing/2014/main" val="20002"/>
                    </a:ext>
                  </a:extLst>
                </a:gridCol>
                <a:gridCol w="1570866">
                  <a:extLst>
                    <a:ext uri="{9D8B030D-6E8A-4147-A177-3AD203B41FA5}">
                      <a16:colId xmlns:a16="http://schemas.microsoft.com/office/drawing/2014/main" val="20003"/>
                    </a:ext>
                  </a:extLst>
                </a:gridCol>
                <a:gridCol w="1570866">
                  <a:extLst>
                    <a:ext uri="{9D8B030D-6E8A-4147-A177-3AD203B41FA5}">
                      <a16:colId xmlns:a16="http://schemas.microsoft.com/office/drawing/2014/main" val="20004"/>
                    </a:ext>
                  </a:extLst>
                </a:gridCol>
                <a:gridCol w="1452427">
                  <a:extLst>
                    <a:ext uri="{9D8B030D-6E8A-4147-A177-3AD203B41FA5}">
                      <a16:colId xmlns:a16="http://schemas.microsoft.com/office/drawing/2014/main" val="20005"/>
                    </a:ext>
                  </a:extLst>
                </a:gridCol>
                <a:gridCol w="1452427">
                  <a:extLst>
                    <a:ext uri="{9D8B030D-6E8A-4147-A177-3AD203B41FA5}">
                      <a16:colId xmlns:a16="http://schemas.microsoft.com/office/drawing/2014/main" val="20006"/>
                    </a:ext>
                  </a:extLst>
                </a:gridCol>
              </a:tblGrid>
              <a:tr h="1118014">
                <a:tc rowSpan="2">
                  <a:txBody>
                    <a:bodyPr/>
                    <a:lstStyle/>
                    <a:p>
                      <a:pPr marL="0" marR="0">
                        <a:lnSpc>
                          <a:spcPct val="115000"/>
                        </a:lnSpc>
                        <a:spcBef>
                          <a:spcPts val="0"/>
                        </a:spcBef>
                        <a:spcAft>
                          <a:spcPts val="1000"/>
                        </a:spcAft>
                      </a:pPr>
                      <a:r>
                        <a:rPr lang="en-US" sz="3200" dirty="0">
                          <a:effectLst/>
                        </a:rPr>
                        <a:t>Independent variable</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gridSpan="2">
                  <a:txBody>
                    <a:bodyPr/>
                    <a:lstStyle/>
                    <a:p>
                      <a:pPr marL="0" marR="0" algn="ctr">
                        <a:lnSpc>
                          <a:spcPct val="115000"/>
                        </a:lnSpc>
                        <a:spcBef>
                          <a:spcPts val="0"/>
                        </a:spcBef>
                        <a:spcAft>
                          <a:spcPts val="1000"/>
                        </a:spcAft>
                      </a:pPr>
                      <a:r>
                        <a:rPr lang="en-US" sz="3200" dirty="0">
                          <a:effectLst/>
                        </a:rPr>
                        <a:t>Urinary incontinence</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pPr rtl="1"/>
                      <a:endParaRPr lang="ar-JO"/>
                    </a:p>
                  </a:txBody>
                  <a:tcPr/>
                </a:tc>
                <a:tc gridSpan="2">
                  <a:txBody>
                    <a:bodyPr/>
                    <a:lstStyle/>
                    <a:p>
                      <a:pPr marL="0" marR="0" algn="ctr">
                        <a:lnSpc>
                          <a:spcPct val="115000"/>
                        </a:lnSpc>
                        <a:spcBef>
                          <a:spcPts val="0"/>
                        </a:spcBef>
                        <a:spcAft>
                          <a:spcPts val="1000"/>
                        </a:spcAft>
                      </a:pPr>
                      <a:r>
                        <a:rPr lang="en-US" sz="3200">
                          <a:effectLst/>
                        </a:rPr>
                        <a:t>Sexual function (number of days)</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pPr rtl="1"/>
                      <a:endParaRPr lang="ar-JO"/>
                    </a:p>
                  </a:txBody>
                  <a:tcPr/>
                </a:tc>
                <a:tc gridSpan="2">
                  <a:txBody>
                    <a:bodyPr/>
                    <a:lstStyle/>
                    <a:p>
                      <a:pPr marL="0" marR="0" algn="ctr">
                        <a:lnSpc>
                          <a:spcPct val="115000"/>
                        </a:lnSpc>
                        <a:spcBef>
                          <a:spcPts val="0"/>
                        </a:spcBef>
                        <a:spcAft>
                          <a:spcPts val="1000"/>
                        </a:spcAft>
                      </a:pPr>
                      <a:r>
                        <a:rPr lang="en-US" sz="3200" dirty="0">
                          <a:effectLst/>
                        </a:rPr>
                        <a:t>Pain (SF-MPQ)</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pPr rtl="1"/>
                      <a:endParaRPr lang="ar-JO"/>
                    </a:p>
                  </a:txBody>
                  <a:tcPr/>
                </a:tc>
                <a:extLst>
                  <a:ext uri="{0D108BD9-81ED-4DB2-BD59-A6C34878D82A}">
                    <a16:rowId xmlns:a16="http://schemas.microsoft.com/office/drawing/2014/main" val="10000"/>
                  </a:ext>
                </a:extLst>
              </a:tr>
              <a:tr h="967100">
                <a:tc vMerge="1">
                  <a:txBody>
                    <a:bodyPr/>
                    <a:lstStyle/>
                    <a:p>
                      <a:pPr rtl="1"/>
                      <a:endParaRPr lang="ar-JO"/>
                    </a:p>
                  </a:txBody>
                  <a:tcPr/>
                </a:tc>
                <a:tc>
                  <a:txBody>
                    <a:bodyPr/>
                    <a:lstStyle/>
                    <a:p>
                      <a:pPr marL="0" marR="0" algn="ctr">
                        <a:lnSpc>
                          <a:spcPct val="115000"/>
                        </a:lnSpc>
                        <a:spcBef>
                          <a:spcPts val="0"/>
                        </a:spcBef>
                        <a:spcAft>
                          <a:spcPts val="1000"/>
                        </a:spcAft>
                      </a:pPr>
                      <a:r>
                        <a:rPr lang="en-US" sz="3200">
                          <a:effectLst/>
                        </a:rPr>
                        <a:t>Pearson</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n-US" sz="3200" dirty="0">
                          <a:effectLst/>
                        </a:rPr>
                        <a:t>p-value</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n-US" sz="3200" dirty="0">
                          <a:effectLst/>
                        </a:rPr>
                        <a:t>Pearson</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n-US" sz="3200">
                          <a:effectLst/>
                        </a:rPr>
                        <a:t>p-value</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n-US" sz="3200" dirty="0">
                          <a:effectLst/>
                        </a:rPr>
                        <a:t>Pearson</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n-US" sz="3200">
                          <a:effectLst/>
                        </a:rPr>
                        <a:t>p-value</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1"/>
                  </a:ext>
                </a:extLst>
              </a:tr>
              <a:tr h="967100">
                <a:tc>
                  <a:txBody>
                    <a:bodyPr/>
                    <a:lstStyle/>
                    <a:p>
                      <a:pPr marL="0" marR="0">
                        <a:lnSpc>
                          <a:spcPct val="115000"/>
                        </a:lnSpc>
                        <a:spcBef>
                          <a:spcPts val="0"/>
                        </a:spcBef>
                        <a:spcAft>
                          <a:spcPts val="1000"/>
                        </a:spcAft>
                      </a:pPr>
                      <a:r>
                        <a:rPr lang="en-US" sz="3200" dirty="0">
                          <a:effectLst/>
                        </a:rPr>
                        <a:t>Age</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1000"/>
                        </a:spcAft>
                      </a:pPr>
                      <a:r>
                        <a:rPr lang="en-US" sz="3200">
                          <a:effectLst/>
                        </a:rPr>
                        <a:t>0.59</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n-US" sz="3200">
                          <a:effectLst/>
                        </a:rPr>
                        <a:t>0.261</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n-US" sz="3200" dirty="0">
                          <a:effectLst/>
                        </a:rPr>
                        <a:t>0.002</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n-US" sz="3200" dirty="0">
                          <a:effectLst/>
                        </a:rPr>
                        <a:t>0.965</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n-US" sz="3200" dirty="0">
                          <a:effectLst/>
                        </a:rPr>
                        <a:t>- 0.212</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n-US" sz="3200" b="1" dirty="0">
                          <a:effectLst/>
                        </a:rPr>
                        <a:t>&lt; 0.001</a:t>
                      </a:r>
                      <a:endParaRPr lang="en-US" sz="2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2"/>
                  </a:ext>
                </a:extLst>
              </a:tr>
              <a:tr h="967100">
                <a:tc>
                  <a:txBody>
                    <a:bodyPr/>
                    <a:lstStyle/>
                    <a:p>
                      <a:pPr marL="0" marR="0">
                        <a:lnSpc>
                          <a:spcPct val="115000"/>
                        </a:lnSpc>
                        <a:spcBef>
                          <a:spcPts val="0"/>
                        </a:spcBef>
                        <a:spcAft>
                          <a:spcPts val="1000"/>
                        </a:spcAft>
                      </a:pPr>
                      <a:r>
                        <a:rPr lang="en-US" sz="3200">
                          <a:effectLst/>
                        </a:rPr>
                        <a:t>Mother’s weight</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1000"/>
                        </a:spcAft>
                      </a:pPr>
                      <a:r>
                        <a:rPr lang="en-US" sz="3200" dirty="0">
                          <a:effectLst/>
                        </a:rPr>
                        <a:t>0.077</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n-US" sz="3200">
                          <a:effectLst/>
                        </a:rPr>
                        <a:t>0.139</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n-US" sz="3200">
                          <a:effectLst/>
                        </a:rPr>
                        <a:t>0.059</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n-US" sz="3200">
                          <a:effectLst/>
                        </a:rPr>
                        <a:t>0.257</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n-US" sz="3200" dirty="0">
                          <a:effectLst/>
                        </a:rPr>
                        <a:t>- 0.080</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n-US" sz="3200" dirty="0">
                          <a:effectLst/>
                        </a:rPr>
                        <a:t>0.127</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3"/>
                  </a:ext>
                </a:extLst>
              </a:tr>
              <a:tr h="967100">
                <a:tc>
                  <a:txBody>
                    <a:bodyPr/>
                    <a:lstStyle/>
                    <a:p>
                      <a:pPr marL="0" marR="0">
                        <a:lnSpc>
                          <a:spcPct val="115000"/>
                        </a:lnSpc>
                        <a:spcBef>
                          <a:spcPts val="0"/>
                        </a:spcBef>
                        <a:spcAft>
                          <a:spcPts val="1000"/>
                        </a:spcAft>
                      </a:pPr>
                      <a:r>
                        <a:rPr lang="en-US" sz="3200">
                          <a:effectLst/>
                        </a:rPr>
                        <a:t>Lived births</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1000"/>
                        </a:spcAft>
                      </a:pPr>
                      <a:r>
                        <a:rPr lang="en-US" sz="3200">
                          <a:effectLst/>
                        </a:rPr>
                        <a:t>0.092</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n-US" sz="3200" dirty="0">
                          <a:effectLst/>
                        </a:rPr>
                        <a:t>0.080</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n-US" sz="3200">
                          <a:effectLst/>
                        </a:rPr>
                        <a:t>- 0.131</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n-US" sz="3200">
                          <a:effectLst/>
                        </a:rPr>
                        <a:t>0.012</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n-US" sz="3200">
                          <a:effectLst/>
                        </a:rPr>
                        <a:t>- 0.246</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n-US" sz="3200" b="1" dirty="0">
                          <a:effectLst/>
                        </a:rPr>
                        <a:t>&lt; 0.001</a:t>
                      </a:r>
                      <a:endParaRPr lang="en-US" sz="2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4"/>
                  </a:ext>
                </a:extLst>
              </a:tr>
              <a:tr h="967100">
                <a:tc>
                  <a:txBody>
                    <a:bodyPr/>
                    <a:lstStyle/>
                    <a:p>
                      <a:pPr marL="0" marR="0">
                        <a:lnSpc>
                          <a:spcPct val="115000"/>
                        </a:lnSpc>
                        <a:spcBef>
                          <a:spcPts val="0"/>
                        </a:spcBef>
                        <a:spcAft>
                          <a:spcPts val="1000"/>
                        </a:spcAft>
                      </a:pPr>
                      <a:r>
                        <a:rPr lang="en-US" sz="3200">
                          <a:effectLst/>
                        </a:rPr>
                        <a:t>Birth weight</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1000"/>
                        </a:spcAft>
                      </a:pPr>
                      <a:r>
                        <a:rPr lang="en-US" sz="3200">
                          <a:effectLst/>
                        </a:rPr>
                        <a:t>- 0.116</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n-US" sz="3200" dirty="0">
                          <a:effectLst/>
                        </a:rPr>
                        <a:t>0.026</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n-US" sz="3200" dirty="0">
                          <a:effectLst/>
                        </a:rPr>
                        <a:t>- 0.089</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n-US" sz="3200" dirty="0">
                          <a:effectLst/>
                        </a:rPr>
                        <a:t>0.087</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n-US" sz="3200" dirty="0">
                          <a:effectLst/>
                        </a:rPr>
                        <a:t>0.081</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n-US" sz="3200" dirty="0">
                          <a:effectLst/>
                        </a:rPr>
                        <a:t>0.120</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5"/>
                  </a:ext>
                </a:extLst>
              </a:tr>
            </a:tbl>
          </a:graphicData>
        </a:graphic>
      </p:graphicFrame>
      <p:sp>
        <p:nvSpPr>
          <p:cNvPr id="37" name="Rectangle 36"/>
          <p:cNvSpPr/>
          <p:nvPr/>
        </p:nvSpPr>
        <p:spPr>
          <a:xfrm>
            <a:off x="19636105" y="24504609"/>
            <a:ext cx="12521848" cy="1200329"/>
          </a:xfrm>
          <a:prstGeom prst="rect">
            <a:avLst/>
          </a:prstGeom>
        </p:spPr>
        <p:txBody>
          <a:bodyPr wrap="square">
            <a:spAutoFit/>
          </a:bodyPr>
          <a:lstStyle/>
          <a:p>
            <a:r>
              <a:rPr lang="en-US" sz="3600" b="1" dirty="0">
                <a:latin typeface="Times New Roman" panose="02020603050405020304" pitchFamily="18" charset="0"/>
                <a:ea typeface="Calibri" panose="020F0502020204030204" pitchFamily="34" charset="0"/>
                <a:cs typeface="Arial" panose="020B0604020202020204" pitchFamily="34" charset="0"/>
              </a:rPr>
              <a:t>Conclusion for the relationship between delivery type and </a:t>
            </a:r>
          </a:p>
          <a:p>
            <a:r>
              <a:rPr lang="en-US" sz="3600" b="1" dirty="0">
                <a:latin typeface="Times New Roman" panose="02020603050405020304" pitchFamily="18" charset="0"/>
                <a:ea typeface="Calibri" panose="020F0502020204030204" pitchFamily="34" charset="0"/>
                <a:cs typeface="Arial" panose="020B0604020202020204" pitchFamily="34" charset="0"/>
              </a:rPr>
              <a:t>episiotomy, and the postnatal urinary incontinence and pain</a:t>
            </a:r>
            <a:endParaRPr lang="ar-JO" sz="3600" b="1" dirty="0"/>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63162" y="3898135"/>
            <a:ext cx="9724482" cy="1508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مستطيل 22"/>
          <p:cNvSpPr/>
          <p:nvPr/>
        </p:nvSpPr>
        <p:spPr>
          <a:xfrm>
            <a:off x="19547970" y="12798618"/>
            <a:ext cx="12326866" cy="1323439"/>
          </a:xfrm>
          <a:prstGeom prst="rect">
            <a:avLst/>
          </a:prstGeom>
        </p:spPr>
        <p:txBody>
          <a:bodyPr wrap="square">
            <a:spAutoFit/>
          </a:bodyPr>
          <a:lstStyle/>
          <a:p>
            <a:r>
              <a:rPr lang="en-US" sz="4000" b="1" dirty="0"/>
              <a:t>Relationship between women’s categorical factors and urinary incontinence, sexual function, and pain</a:t>
            </a:r>
          </a:p>
        </p:txBody>
      </p:sp>
    </p:spTree>
    <p:extLst>
      <p:ext uri="{BB962C8B-B14F-4D97-AF65-F5344CB8AC3E}">
        <p14:creationId xmlns:p14="http://schemas.microsoft.com/office/powerpoint/2010/main" val="358771719"/>
      </p:ext>
    </p:extLst>
  </p:cSld>
  <p:clrMapOvr>
    <a:masterClrMapping/>
  </p:clrMapOvr>
</p:sld>
</file>

<file path=ppt/theme/theme1.xml><?xml version="1.0" encoding="utf-8"?>
<a:theme xmlns:a="http://schemas.openxmlformats.org/drawingml/2006/main" name="36x48-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1505</TotalTime>
  <Words>983</Words>
  <Application>Microsoft Office PowerPoint</Application>
  <PresentationFormat>Custom</PresentationFormat>
  <Paragraphs>218</Paragraphs>
  <Slides>1</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vt:i4>
      </vt:variant>
    </vt:vector>
  </HeadingPairs>
  <TitlesOfParts>
    <vt:vector size="9" baseType="lpstr">
      <vt:lpstr>Arial</vt:lpstr>
      <vt:lpstr>Arial Black</vt:lpstr>
      <vt:lpstr>Calibri</vt:lpstr>
      <vt:lpstr>Century Gothic</vt:lpstr>
      <vt:lpstr>Times New Roman</vt:lpstr>
      <vt:lpstr>Trebuchet MS</vt:lpstr>
      <vt:lpstr>36x48-Template</vt:lpstr>
      <vt:lpstr>Without guides</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36x48 PowerPoint Presentation</dc:title>
  <dc:subject>Research poster presentation template</dc:subject>
  <dc:creator>PosterPresentations.com</dc:creator>
  <cp:keywords>36x48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Windows User</cp:lastModifiedBy>
  <cp:revision>99</cp:revision>
  <dcterms:created xsi:type="dcterms:W3CDTF">2012-02-03T19:11:35Z</dcterms:created>
  <dcterms:modified xsi:type="dcterms:W3CDTF">2023-09-27T07:13:37Z</dcterms:modified>
  <cp:category>Research poster templates</cp:category>
</cp:coreProperties>
</file>