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74" r:id="rId15"/>
    <p:sldId id="269" r:id="rId16"/>
    <p:sldId id="270" r:id="rId17"/>
    <p:sldId id="271" r:id="rId18"/>
    <p:sldId id="272" r:id="rId19"/>
    <p:sldId id="275" r:id="rId20"/>
    <p:sldId id="273" r:id="rId21"/>
    <p:sldId id="261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1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8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12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79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5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81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39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649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2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58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9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5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9764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43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22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212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42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6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658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80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695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0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CAD085-E8A6-8845-BD4E-CB4CCA059FC4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7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37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6563"/>
            <a:ext cx="7772400" cy="2897716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>Factors Associated with Vitamin B12 Deficiency in </a:t>
            </a:r>
            <a:r>
              <a:rPr dirty="0" smtClean="0"/>
              <a:t>West </a:t>
            </a:r>
            <a:r>
              <a:rPr dirty="0"/>
              <a:t>Bank of Palestine and Gaza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133" y="2885015"/>
            <a:ext cx="8017934" cy="160020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Prepared by: Dr. Rami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Mosleh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Faculty of Pharmacy – An-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Najah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National University, Palestine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4419601"/>
            <a:ext cx="472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3868"/>
            <a:ext cx="8229600" cy="4822296"/>
          </a:xfrm>
        </p:spPr>
        <p:txBody>
          <a:bodyPr>
            <a:normAutofit lnSpcReduction="10000"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Total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participants: 700; females = 61.9%.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Most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common age group: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18–28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years (38.3%).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Employment Status:</a:t>
            </a:r>
          </a:p>
          <a:p>
            <a:pPr lvl="1"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quarter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25.6%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 students;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 than quarter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21.4%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were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unemployed.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of Vitamin B12 Deficiency:</a:t>
            </a: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45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reported vitamin B12 deficiency.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SOCIO-DEMOGRAPHIC FINDINGS</a:t>
            </a:r>
            <a:endParaRPr lang="en-US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733" y="3810000"/>
            <a:ext cx="272626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59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Almost third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33.4%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 chronic diseases.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 than quarter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22.1%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 H. pylori infection.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 than quarter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15.6%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 diabetes;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14.1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used PPIs.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 than quarter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28.6%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followed a dietary meal plan.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Almost 2 thirds (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66.3%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were non-smokers.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CLINICAL CHARACTERISTICS</a:t>
            </a:r>
            <a:endParaRPr lang="en-US" b="1" u="sng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67" y="5630333"/>
            <a:ext cx="5401733" cy="12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74638"/>
            <a:ext cx="8636000" cy="1143000"/>
          </a:xfrm>
        </p:spPr>
        <p:txBody>
          <a:bodyPr>
            <a:normAutofit fontScale="90000"/>
          </a:bodyPr>
          <a:lstStyle/>
          <a:p>
            <a:r>
              <a:rPr b="1" u="sng" dirty="0" smtClean="0"/>
              <a:t>Table</a:t>
            </a:r>
            <a:r>
              <a:rPr lang="en-US" b="1" u="sng" dirty="0" smtClean="0"/>
              <a:t>: </a:t>
            </a:r>
            <a:r>
              <a:rPr b="1" u="sng" dirty="0" smtClean="0"/>
              <a:t>Clinical </a:t>
            </a:r>
            <a:r>
              <a:rPr b="1" u="sng" dirty="0"/>
              <a:t>Characteristics of </a:t>
            </a:r>
            <a:r>
              <a:rPr b="1" u="sng" dirty="0" smtClean="0"/>
              <a:t>Participants </a:t>
            </a:r>
            <a:r>
              <a:rPr b="1" u="sng" dirty="0"/>
              <a:t>(N = 700)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60251"/>
              </p:ext>
            </p:extLst>
          </p:nvPr>
        </p:nvGraphicFramePr>
        <p:xfrm>
          <a:off x="59268" y="1515528"/>
          <a:ext cx="9008532" cy="5283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2844"/>
                <a:gridCol w="3002844"/>
                <a:gridCol w="3002844"/>
              </a:tblGrid>
              <a:tr h="406400"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sz="11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Clinical 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dirty="0"/>
                        <a:t>Yes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dirty="0"/>
                        <a:t>No (%)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Chronic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234 (33.4)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466 (66.6)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H. Pylori Infection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155 (22.1)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545 (77.9)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Surgical 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40 (5.7)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660 (94.3)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Crohn’s</a:t>
                      </a: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Disease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16 (2.3)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684 (97.7)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Ulceration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37 (5.3)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663 (94.7)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PPIs Medications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99 (14.1)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601 (85.9)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Diabetes Mellitus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109 (15.6)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591 (84.4)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Metformin Taken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102 (14.6)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598 (85.4)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Dietary Meal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200 (28.6)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500 (71.4)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Antacid or Antihistamine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104 (14.9)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464 (66.3)</a:t>
                      </a:r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Smoking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236 (33.7)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464 (66.3)</a:t>
                      </a:r>
                    </a:p>
                  </a:txBody>
                  <a:tcPr/>
                </a:tc>
              </a:tr>
              <a:tr h="406404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Vitamin B12 Deficiency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>
                          <a:latin typeface="Times New Roman" pitchFamily="18" charset="0"/>
                          <a:cs typeface="Times New Roman" pitchFamily="18" charset="0"/>
                        </a:rPr>
                        <a:t>315 (45.0)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sz="1100" dirty="0">
                          <a:latin typeface="Times New Roman" pitchFamily="18" charset="0"/>
                          <a:cs typeface="Times New Roman" pitchFamily="18" charset="0"/>
                        </a:rPr>
                        <a:t>385 (55.0)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B12 deficiency significantly associated with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Female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gender (P = 0.012)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40–50 years (P &lt; 0.001)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Employment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status (P &lt; 0.001)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Employment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medical field (P &lt;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0.001)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 association with income level.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u="sng" dirty="0"/>
              <a:t>Significant Associations </a:t>
            </a:r>
            <a:r>
              <a:rPr lang="en-US" u="sng" dirty="0" smtClean="0"/>
              <a:t/>
            </a:r>
            <a:br>
              <a:rPr lang="en-US" u="sng" dirty="0" smtClean="0"/>
            </a:br>
            <a:r>
              <a:rPr u="sng" dirty="0" smtClean="0"/>
              <a:t>(</a:t>
            </a:r>
            <a:r>
              <a:rPr u="sng" dirty="0"/>
              <a:t>Chi-Square Results)</a:t>
            </a:r>
          </a:p>
        </p:txBody>
      </p:sp>
    </p:spTree>
    <p:extLst>
      <p:ext uri="{BB962C8B-B14F-4D97-AF65-F5344CB8AC3E}">
        <p14:creationId xmlns:p14="http://schemas.microsoft.com/office/powerpoint/2010/main" val="93622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Strong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associations (P &lt; 0.001) between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 B12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deficiency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and:</a:t>
            </a: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diseases</a:t>
            </a: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pylori infection,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Crohn’s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disease, ulcers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Diabetes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mellitus, metformin and PPI use</a:t>
            </a: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Longer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medication duration increased risk.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 relation with antacids or smoking.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u="sng" dirty="0"/>
              <a:t>Clinical Factors </a:t>
            </a:r>
            <a:r>
              <a:rPr b="1" u="sng" dirty="0" smtClean="0"/>
              <a:t>Associat</a:t>
            </a:r>
            <a:r>
              <a:rPr lang="en-US" b="1" u="sng" dirty="0" smtClean="0"/>
              <a:t>ions</a:t>
            </a:r>
            <a:endParaRPr b="1" u="sn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533" y="5096933"/>
            <a:ext cx="5088467" cy="1761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9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417638"/>
            <a:ext cx="8407400" cy="4708526"/>
          </a:xfrm>
        </p:spPr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Females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 likely to have deficiency (O.R = 0.609; P = 0.012).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≥18 years associated with lower odds (P &lt; 0.001).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Employment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medical field increased odds (O.R = 2.532; P &lt; 0.001).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 presence doubled odds (O.R = 2.069; P = 0.011).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LOGISTIC REGRESSION RESULTS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5174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6068"/>
            <a:ext cx="8229600" cy="4881224"/>
          </a:xfrm>
        </p:spPr>
        <p:txBody>
          <a:bodyPr>
            <a:normAutofit lnSpcReduction="10000"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medical employment significantly associated with deficiency.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Older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participants had lower odds of deficiency (O.R 0.044–0.070).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edical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field workers more likely to be deficient (O.R = 1.596; P = 0.004).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diseases remained a significant predictor (O.R = 4.254; P &lt; 0.001).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143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MULTIVARIATE ANALYSIS FINDINGS</a:t>
            </a:r>
            <a:endParaRPr lang="en-US" u="sng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1" y="5257800"/>
            <a:ext cx="5283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39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Table: </a:t>
            </a:r>
            <a:r>
              <a:rPr b="1" u="sng" dirty="0" smtClean="0"/>
              <a:t>Multivariate </a:t>
            </a:r>
            <a:r>
              <a:rPr b="1" u="sng" dirty="0"/>
              <a:t>Analysis of Factors Related to Vitamin B12 Deficiency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809044"/>
              </p:ext>
            </p:extLst>
          </p:nvPr>
        </p:nvGraphicFramePr>
        <p:xfrm>
          <a:off x="194732" y="1752596"/>
          <a:ext cx="8839200" cy="4876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696685"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b="1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b="1" dirty="0"/>
                        <a:t>Odds Ratio (95% CI)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>
                          <a:latin typeface="Arial"/>
                        </a:defRPr>
                      </a:pPr>
                      <a:r>
                        <a:rPr b="1" dirty="0"/>
                        <a:t>P-value</a:t>
                      </a:r>
                    </a:p>
                  </a:txBody>
                  <a:tcPr/>
                </a:tc>
              </a:tr>
              <a:tr h="696685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Chronic Diseases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Yes </a:t>
                      </a:r>
                      <a:r>
                        <a:rPr dirty="0" err="1"/>
                        <a:t>vs</a:t>
                      </a:r>
                      <a:r>
                        <a:rPr dirty="0"/>
                        <a:t>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4.254 (2.784–6.502)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&lt;0.001</a:t>
                      </a:r>
                    </a:p>
                  </a:txBody>
                  <a:tcPr/>
                </a:tc>
              </a:tr>
              <a:tr h="696685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Age 18–28 </a:t>
                      </a:r>
                      <a:r>
                        <a:rPr b="1" dirty="0" err="1"/>
                        <a:t>yrs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 err="1"/>
                        <a:t>vs</a:t>
                      </a:r>
                      <a:r>
                        <a:rPr dirty="0"/>
                        <a:t>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0.070 (0.009–0.554)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0.020</a:t>
                      </a:r>
                    </a:p>
                  </a:txBody>
                  <a:tcPr/>
                </a:tc>
              </a:tr>
              <a:tr h="696685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Age 29–39 </a:t>
                      </a:r>
                      <a:r>
                        <a:rPr b="1" dirty="0" err="1"/>
                        <a:t>yrs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 err="1"/>
                        <a:t>vs</a:t>
                      </a:r>
                      <a:r>
                        <a:rPr dirty="0"/>
                        <a:t>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0.069 (0.009–0.560)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0.020</a:t>
                      </a:r>
                    </a:p>
                  </a:txBody>
                  <a:tcPr/>
                </a:tc>
              </a:tr>
              <a:tr h="696685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Age 40–50 </a:t>
                      </a:r>
                      <a:r>
                        <a:rPr b="1" dirty="0" err="1"/>
                        <a:t>yrs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 err="1"/>
                        <a:t>vs</a:t>
                      </a:r>
                      <a:r>
                        <a:rPr dirty="0"/>
                        <a:t>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0.044 (0.005–0.347)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0.020</a:t>
                      </a:r>
                    </a:p>
                  </a:txBody>
                  <a:tcPr/>
                </a:tc>
              </a:tr>
              <a:tr h="696685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Age &gt;50 </a:t>
                      </a:r>
                      <a:r>
                        <a:rPr b="1" dirty="0" err="1"/>
                        <a:t>yrs</a:t>
                      </a:r>
                      <a:endParaRPr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vs &lt;18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0.057 (0.007–0.471)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0.020</a:t>
                      </a:r>
                    </a:p>
                  </a:txBody>
                  <a:tcPr/>
                </a:tc>
              </a:tr>
              <a:tr h="696692"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b="1" dirty="0"/>
                        <a:t>Medical Field Employment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Yes </a:t>
                      </a:r>
                      <a:r>
                        <a:rPr dirty="0" err="1"/>
                        <a:t>vs</a:t>
                      </a:r>
                      <a:r>
                        <a:rPr dirty="0"/>
                        <a:t>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t>1.596 (1.076–2.368)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>
                          <a:latin typeface="Arial"/>
                        </a:defRPr>
                      </a:pPr>
                      <a:r>
                        <a:rPr dirty="0"/>
                        <a:t>0.004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04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B12 deficiency is prevalent (45%) among Palestinians.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Multiple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socio-demographic and clinical factors influence deficiency.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awareness, early screening, and preventive interventions.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Target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high-risk groups, especially chronic disease patients.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CONCLUSION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9297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B12 deficiency is a major public health concern in Palestine.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Targeted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awareness and prevention strategies are urgently needed.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Screening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education on medication use and diet may help reduce deficiency rates.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CONCLUSION</a:t>
            </a:r>
            <a:endParaRPr lang="en-US" b="1" u="sng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037667"/>
            <a:ext cx="5943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Vitamin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B12 is a water-soluble vitamin involved in essential biological functions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High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of B12 deficiency in the Middle East and North Africa.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Limited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available for Palestine.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This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addresses the gap by assessing prevalence and risk factors in Palestinian adults.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INTRODUCTION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229600" cy="2929467"/>
          </a:xfrm>
        </p:spPr>
        <p:txBody>
          <a:bodyPr/>
          <a:lstStyle/>
          <a:p>
            <a:pPr algn="ctr"/>
            <a:r>
              <a:rPr dirty="0">
                <a:latin typeface="Times New Roman" pitchFamily="18" charset="0"/>
                <a:cs typeface="Times New Roman" pitchFamily="18" charset="0"/>
              </a:rPr>
              <a:t>Vitamin B12, Palestine, Medication, H. pylori,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Public </a:t>
            </a:r>
            <a:r>
              <a:rPr dirty="0">
                <a:latin typeface="Times New Roman" pitchFamily="18" charset="0"/>
                <a:cs typeface="Times New Roman" pitchFamily="18" charset="0"/>
              </a:rPr>
              <a:t>Health, </a:t>
            </a:r>
            <a:r>
              <a:rPr dirty="0" smtClean="0">
                <a:latin typeface="Times New Roman" pitchFamily="18" charset="0"/>
                <a:cs typeface="Times New Roman" pitchFamily="18" charset="0"/>
              </a:rPr>
              <a:t>Deficiency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/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for Attention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Questions??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Rami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Mosleh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KEYWORDS</a:t>
            </a:r>
            <a:endParaRPr lang="en-US" u="sng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97400"/>
            <a:ext cx="9144001" cy="226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prevalence of vitamin B12 deficiency in Palestine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ocio-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emographic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linical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actors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 with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B12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deficiency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OBJECTIVES</a:t>
            </a:r>
            <a:endParaRPr lang="en-US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67" y="3970867"/>
            <a:ext cx="4411133" cy="269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67" y="1244601"/>
            <a:ext cx="8602133" cy="5122332"/>
          </a:xfrm>
        </p:spPr>
        <p:txBody>
          <a:bodyPr>
            <a:normAutofit/>
          </a:bodyPr>
          <a:lstStyle/>
          <a:p>
            <a:pPr algn="just"/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Study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design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Cross-sectional.</a:t>
            </a:r>
          </a:p>
          <a:p>
            <a:pPr algn="just"/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Period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September 2024 – January 2025.</a:t>
            </a:r>
          </a:p>
          <a:p>
            <a:pPr algn="just"/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Population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Adults from West Bank and Gaza Strip.</a:t>
            </a:r>
          </a:p>
          <a:p>
            <a:pPr algn="just"/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Sample </a:t>
            </a:r>
            <a:r>
              <a:rPr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size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700 participants (randomized).</a:t>
            </a:r>
          </a:p>
          <a:p>
            <a:pPr algn="just"/>
            <a:r>
              <a:rPr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Tool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Structured Arabic questionnaire covering demographics, medical history, diet, and medications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As well as Vitamin B12 levels.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Descriptive analysis.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Chi-square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logistic regression tests used.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METHODS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133" y="4064000"/>
            <a:ext cx="2827867" cy="27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504"/>
            <a:ext cx="8229600" cy="4585230"/>
          </a:xfrm>
        </p:spPr>
        <p:txBody>
          <a:bodyPr>
            <a:normAutofit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Included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adults from various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demographic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and </a:t>
            </a:r>
            <a:r>
              <a:rPr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clinical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characteristics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Focused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 higher-risk groups (e.g., elderly, vegetarians, those with GI disorders or on certain medications).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Sampling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Simple random technique across West Bank and Gaza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Ensured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representative and diverse participant inclusion.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37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STUDY POPULATION AND SAMPLING</a:t>
            </a:r>
            <a:endParaRPr lang="en-US" u="sng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5444067"/>
            <a:ext cx="6731000" cy="142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Calculated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using </a:t>
            </a:r>
            <a:r>
              <a:rPr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Raosoft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calculator at 95% confidence level and 5% margin of error.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Minimum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calculated: 377; adjusted to 399 after 9% increase.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Final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collected from 700 participants (Sept 2024 – Jan 2025).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SAMPLE SIZE</a:t>
            </a:r>
            <a:endParaRPr lang="en-US" u="sng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82067"/>
            <a:ext cx="5714999" cy="217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83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Structured online questionnaire distributed via email/social media.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Contained 25 close-ended questions covering demographics, diet, and medical history.</a:t>
            </a: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Adapted from validated tools; translated and back-translated (Arabic-English).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Reviewed by experts; pilot tested among 30 participants.</a:t>
            </a:r>
          </a:p>
          <a:p>
            <a:pPr lvl="1" algn="just"/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Cronbach’s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alpha = 0.81 (good internal consistency).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DATA COLLECTION &amp; TOOL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7245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200"/>
            <a:ext cx="8229600" cy="4779964"/>
          </a:xfrm>
        </p:spPr>
        <p:txBody>
          <a:bodyPr/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Software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SPSS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v22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Descriptive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statistics: frequencies and percentages.</a:t>
            </a:r>
          </a:p>
          <a:p>
            <a:pPr lvl="1"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Tests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Chi-square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binary, and multiple logistic regression.</a:t>
            </a:r>
          </a:p>
          <a:p>
            <a:pPr lvl="1" algn="just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Significance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level: P &lt; 0.05.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STATISTICAL ANALYSIS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68" y="3818467"/>
            <a:ext cx="3953932" cy="3039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4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417638"/>
            <a:ext cx="8356600" cy="4708525"/>
          </a:xfrm>
        </p:spPr>
        <p:txBody>
          <a:bodyPr>
            <a:normAutofit/>
          </a:bodyPr>
          <a:lstStyle/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Prevalence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vitamin B12 deficiency: 45%.</a:t>
            </a:r>
          </a:p>
          <a:p>
            <a:pPr algn="just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Significant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associations (P &lt; 0.05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):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group 40–50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Female gender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Employment status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Chronic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diseases (e.g., diabetes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pylori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Use 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 PPIs and </a:t>
            </a:r>
            <a:r>
              <a:rPr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metformin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RESULTS</a:t>
            </a:r>
            <a:endParaRPr lang="en-US" b="1" u="sng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067" y="3039533"/>
            <a:ext cx="4080933" cy="381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</TotalTime>
  <Words>1060</Words>
  <Application>Microsoft Office PowerPoint</Application>
  <PresentationFormat>On-screen Show (4:3)</PresentationFormat>
  <Paragraphs>210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Concourse</vt:lpstr>
      <vt:lpstr>Office Theme</vt:lpstr>
      <vt:lpstr>1_Office Theme</vt:lpstr>
      <vt:lpstr>Factors Associated with Vitamin B12 Deficiency in West Bank of Palestine and Gaza</vt:lpstr>
      <vt:lpstr>INTRODUCTION</vt:lpstr>
      <vt:lpstr>OBJECTIVES</vt:lpstr>
      <vt:lpstr>METHODS</vt:lpstr>
      <vt:lpstr>STUDY POPULATION AND SAMPLING</vt:lpstr>
      <vt:lpstr>SAMPLE SIZE</vt:lpstr>
      <vt:lpstr>DATA COLLECTION &amp; TOOL</vt:lpstr>
      <vt:lpstr>STATISTICAL ANALYSIS</vt:lpstr>
      <vt:lpstr>RESULTS</vt:lpstr>
      <vt:lpstr>SOCIO-DEMOGRAPHIC FINDINGS</vt:lpstr>
      <vt:lpstr>CLINICAL CHARACTERISTICS</vt:lpstr>
      <vt:lpstr>Table: Clinical Characteristics of Participants (N = 700)</vt:lpstr>
      <vt:lpstr>Significant Associations  (Chi-Square Results)</vt:lpstr>
      <vt:lpstr>Clinical Factors Associations</vt:lpstr>
      <vt:lpstr>LOGISTIC REGRESSION RESULTS</vt:lpstr>
      <vt:lpstr>MULTIVARIATE ANALYSIS FINDINGS</vt:lpstr>
      <vt:lpstr>Table: Multivariate Analysis of Factors Related to Vitamin B12 Deficiency</vt:lpstr>
      <vt:lpstr>CONCLUSION</vt:lpstr>
      <vt:lpstr>CONCLUSION</vt:lpstr>
      <vt:lpstr>KEYWORDS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Associated with Vitamin B12 Deficiency in the West Bank of Palestine and Gaza</dc:title>
  <dc:creator>Dr.Rami</dc:creator>
  <dc:description>generated using python-pptx</dc:description>
  <cp:lastModifiedBy>Dr. Editor</cp:lastModifiedBy>
  <cp:revision>58</cp:revision>
  <dcterms:created xsi:type="dcterms:W3CDTF">2013-01-27T09:14:16Z</dcterms:created>
  <dcterms:modified xsi:type="dcterms:W3CDTF">2025-10-13T18:30:05Z</dcterms:modified>
</cp:coreProperties>
</file>