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256" r:id="rId2"/>
    <p:sldId id="257" r:id="rId3"/>
    <p:sldId id="319" r:id="rId4"/>
    <p:sldId id="259" r:id="rId5"/>
    <p:sldId id="260" r:id="rId6"/>
    <p:sldId id="320" r:id="rId7"/>
    <p:sldId id="327" r:id="rId8"/>
    <p:sldId id="322" r:id="rId9"/>
    <p:sldId id="275" r:id="rId10"/>
    <p:sldId id="340" r:id="rId11"/>
    <p:sldId id="285" r:id="rId12"/>
    <p:sldId id="360" r:id="rId13"/>
    <p:sldId id="329" r:id="rId14"/>
    <p:sldId id="361" r:id="rId15"/>
    <p:sldId id="345" r:id="rId16"/>
    <p:sldId id="362" r:id="rId17"/>
    <p:sldId id="335" r:id="rId18"/>
    <p:sldId id="363" r:id="rId19"/>
    <p:sldId id="318" r:id="rId20"/>
    <p:sldId id="358" r:id="rId21"/>
    <p:sldId id="35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71" autoAdjust="0"/>
  </p:normalViewPr>
  <p:slideViewPr>
    <p:cSldViewPr>
      <p:cViewPr varScale="1">
        <p:scale>
          <a:sx n="51" d="100"/>
          <a:sy n="51" d="100"/>
        </p:scale>
        <p:origin x="-12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37DB8-6C8D-4C56-95D1-5A7136AE362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2C1CF-825A-4B83-A42F-C214B0941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2C1CF-825A-4B83-A42F-C214B09418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8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5C8791-1364-4E60-9C4A-2FD1305A99FC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7D358D-3252-4763-A03A-B7A752FE602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 PTSD and</a:t>
            </a:r>
            <a:r>
              <a:rPr lang="en-US" dirty="0">
                <a:solidFill>
                  <a:srgbClr val="C00000"/>
                </a:solidFill>
              </a:rPr>
              <a:t>   </a:t>
            </a:r>
            <a:r>
              <a:rPr lang="en-US" b="1" dirty="0">
                <a:solidFill>
                  <a:srgbClr val="C00000"/>
                </a:solidFill>
              </a:rPr>
              <a:t>Risk    Factors   Facing  Palestinian  Teenage  Girls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717032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Rasmya</a:t>
            </a:r>
            <a:r>
              <a:rPr lang="en-US" dirty="0" smtClean="0"/>
              <a:t> </a:t>
            </a:r>
            <a:r>
              <a:rPr lang="en-US" dirty="0" err="1" smtClean="0"/>
              <a:t>Hannoun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rofessor of </a:t>
            </a:r>
            <a:r>
              <a:rPr lang="en-US" dirty="0"/>
              <a:t>C</a:t>
            </a:r>
            <a:r>
              <a:rPr lang="en-US" dirty="0" smtClean="0"/>
              <a:t>linical </a:t>
            </a:r>
            <a:r>
              <a:rPr lang="en-US" dirty="0"/>
              <a:t>P</a:t>
            </a:r>
            <a:r>
              <a:rPr lang="en-US" dirty="0" smtClean="0"/>
              <a:t>sychology</a:t>
            </a:r>
          </a:p>
          <a:p>
            <a:r>
              <a:rPr lang="en-US" dirty="0" smtClean="0"/>
              <a:t>An-</a:t>
            </a:r>
            <a:r>
              <a:rPr lang="en-US" dirty="0" err="1" smtClean="0"/>
              <a:t>Najah</a:t>
            </a:r>
            <a:r>
              <a:rPr lang="en-US" dirty="0" smtClean="0"/>
              <a:t> National University</a:t>
            </a:r>
          </a:p>
          <a:p>
            <a:r>
              <a:rPr lang="en-US" dirty="0" smtClean="0"/>
              <a:t>West Bank, Palestine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4608512"/>
          </a:xfrm>
        </p:spPr>
        <p:txBody>
          <a:bodyPr>
            <a:normAutofit/>
          </a:bodyPr>
          <a:lstStyle/>
          <a:p>
            <a:r>
              <a:rPr lang="en-US" sz="5500" dirty="0" smtClean="0">
                <a:solidFill>
                  <a:srgbClr val="C00000"/>
                </a:solidFill>
              </a:rPr>
              <a:t>Result and Discussion</a:t>
            </a:r>
            <a:endParaRPr lang="en-US" sz="5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49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518908"/>
              </p:ext>
            </p:extLst>
          </p:nvPr>
        </p:nvGraphicFramePr>
        <p:xfrm>
          <a:off x="185208" y="1916832"/>
          <a:ext cx="8361031" cy="4702930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1041492"/>
                <a:gridCol w="892696"/>
                <a:gridCol w="803920"/>
                <a:gridCol w="1444163"/>
                <a:gridCol w="3561061"/>
                <a:gridCol w="617699"/>
              </a:tblGrid>
              <a:tr h="62205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Level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S.D.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Average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Domain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912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High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50.8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2.54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Occupation violence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6912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Low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36.2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1.81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Community violence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6912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High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48.2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0.96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2.41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poverty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6912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Low 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45.2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0.88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2.26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Poor school achievement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6912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Very low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27.0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0.48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1.35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Family neglect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6912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Low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43.0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0.72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2.15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Social phobia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862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Low 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42.0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0.54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2.10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Total score for study domains  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16632"/>
            <a:ext cx="820891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Table 1: Arithmetic means, standard deviation and percentages for study domains and total score.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Trauma is tied to several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b="1" dirty="0" smtClean="0"/>
              <a:t>The most significant risk factor was the </a:t>
            </a:r>
            <a:r>
              <a:rPr lang="en-US" b="1" dirty="0"/>
              <a:t>violence </a:t>
            </a:r>
            <a:r>
              <a:rPr lang="en-US" b="1" dirty="0" smtClean="0"/>
              <a:t>of the occupation while the lowest significant risk factor was family neglect , as Palestinian parents overprotect their female daughters .</a:t>
            </a:r>
          </a:p>
        </p:txBody>
      </p:sp>
    </p:spTree>
    <p:extLst>
      <p:ext uri="{BB962C8B-B14F-4D97-AF65-F5344CB8AC3E}">
        <p14:creationId xmlns:p14="http://schemas.microsoft.com/office/powerpoint/2010/main" val="392469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638293"/>
              </p:ext>
            </p:extLst>
          </p:nvPr>
        </p:nvGraphicFramePr>
        <p:xfrm>
          <a:off x="444803" y="648072"/>
          <a:ext cx="8390383" cy="6180115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700786"/>
                <a:gridCol w="696400"/>
                <a:gridCol w="1398999"/>
                <a:gridCol w="1306217"/>
                <a:gridCol w="1034048"/>
                <a:gridCol w="1505352"/>
                <a:gridCol w="1748581"/>
              </a:tblGrid>
              <a:tr h="5255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=0.05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F.value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 of squares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Degrees of freedom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Total squares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Source of variance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Domain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262795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0.810</a:t>
                      </a:r>
                      <a:endParaRPr lang="en-US" sz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0.211</a:t>
                      </a:r>
                      <a:endParaRPr lang="en-US" sz="12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0.088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0.176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Occupation violence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0.416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216.138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Within groups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216.314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0.2</a:t>
                      </a:r>
                      <a:r>
                        <a:rPr lang="en-US" sz="1400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27</a:t>
                      </a:r>
                      <a:endParaRPr lang="en-US" sz="1200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1.488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0.570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1.140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Community violence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0.383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198.758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Within groups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198.898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</a:rPr>
                        <a:t>0.0001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21.556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18.232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36.463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0.846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438.950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Within groups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475.413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</a:rPr>
                        <a:t>0.0001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32.992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22.927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45.854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Poor school achievement</a:t>
                      </a:r>
                      <a:endParaRPr lang="en-US" sz="12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0.695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360.668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Within groups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406.522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5590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</a:rPr>
                        <a:t>0.002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6.553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1.450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2.900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</a:t>
                      </a:r>
                      <a:endParaRPr lang="en-US" sz="120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groups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Family neglect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114.839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Within groups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117.739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</a:rPr>
                        <a:t>0.0001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12.856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6.428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12.856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Social phobia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0.500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259.507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Within groups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272.364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795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13.174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3.660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7.321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score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262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144.201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Within groups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521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151.522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Total</a:t>
                      </a:r>
                      <a:endParaRPr lang="en-US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180528" y="94075"/>
            <a:ext cx="89289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Table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(2)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of One-way.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Anova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to test significant differences in PTSD domains among</a:t>
            </a:r>
            <a:endParaRPr kumimoji="0" lang="en-US" b="1" i="0" u="none" strike="noStrike" cap="none" normalizeH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female teens which could be attributed to place of living.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67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 the refugee camps ,the most significant factors were</a:t>
            </a:r>
            <a:r>
              <a:rPr lang="en-US" sz="3200" b="1" dirty="0"/>
              <a:t> poverty , Poor school achievement, family neglect, social </a:t>
            </a:r>
            <a:r>
              <a:rPr lang="en-US" sz="3200" b="1" dirty="0" smtClean="0"/>
              <a:t>phobia and the least significant were  </a:t>
            </a:r>
            <a:r>
              <a:rPr lang="en-US" sz="3200" b="1" dirty="0"/>
              <a:t>occupation violence and community violence</a:t>
            </a:r>
            <a:r>
              <a:rPr lang="en-US" sz="3200" dirty="0" smtClean="0"/>
              <a:t>  this could attributed to over crowdedness in camps ,and lack of privacy ,lacked of governmental facilities ,overcrowded classes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309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Table </a:t>
            </a:r>
            <a:r>
              <a:rPr lang="en-US" sz="2000" dirty="0" smtClean="0">
                <a:solidFill>
                  <a:srgbClr val="C00000"/>
                </a:solidFill>
              </a:rPr>
              <a:t>3 :  </a:t>
            </a:r>
            <a:r>
              <a:rPr lang="en-US" sz="2000" dirty="0">
                <a:solidFill>
                  <a:srgbClr val="C00000"/>
                </a:solidFill>
              </a:rPr>
              <a:t>Independent t-test for two independent groups to test significant differences between averages of PTSD risk factors according to age variable.</a:t>
            </a:r>
            <a:br>
              <a:rPr lang="en-US" sz="2000" dirty="0">
                <a:solidFill>
                  <a:srgbClr val="C00000"/>
                </a:solidFill>
              </a:rPr>
            </a:br>
            <a:endParaRPr lang="en-US" sz="20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963174"/>
              </p:ext>
            </p:extLst>
          </p:nvPr>
        </p:nvGraphicFramePr>
        <p:xfrm>
          <a:off x="323528" y="1340768"/>
          <a:ext cx="8390383" cy="5275568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850522"/>
                <a:gridCol w="1053480"/>
                <a:gridCol w="892183"/>
                <a:gridCol w="1306217"/>
                <a:gridCol w="1034048"/>
                <a:gridCol w="1505352"/>
                <a:gridCol w="1748581"/>
              </a:tblGrid>
              <a:tr h="5255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Significant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level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</a:rPr>
                        <a:t>Computed</a:t>
                      </a:r>
                      <a:endParaRPr lang="en-US" sz="1600" b="1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16-18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N=200</a:t>
                      </a:r>
                      <a:endParaRPr lang="en-US" sz="16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13-15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N=300</a:t>
                      </a:r>
                      <a:endParaRPr lang="en-US" sz="16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Domain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2627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SD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Mean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SD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Mean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59565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0.025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2.246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0.65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2.38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0.54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2.51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Occupation violence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0.055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1.920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0.60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1.75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0.63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1.85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Community violence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0.529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0.631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0.97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2.44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0.94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2.39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Poverty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0.870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0.164-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0.89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2.26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0.88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2.27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Poor school achievement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47140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0.026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2.238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0.44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1.30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0.50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1.39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Family neglect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0.876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0.156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0.71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2.14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0.74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2.15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Social phobia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  <a:tr h="6614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0.266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1.114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0.53</a:t>
                      </a:r>
                      <a:r>
                        <a:rPr lang="ar-SA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2.07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0.55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2.12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Total score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628" marR="376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5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Occupation violence and family neglect were found to be the most significant risk factors among age group 13-15 the others were the least significant ,this is due to the feeling of insecurity ,and lack of attention from family  </a:t>
            </a:r>
          </a:p>
        </p:txBody>
      </p:sp>
    </p:spTree>
    <p:extLst>
      <p:ext uri="{BB962C8B-B14F-4D97-AF65-F5344CB8AC3E}">
        <p14:creationId xmlns:p14="http://schemas.microsoft.com/office/powerpoint/2010/main" val="28048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Table </a:t>
            </a:r>
            <a:r>
              <a:rPr lang="en-US" sz="2400" dirty="0" smtClean="0">
                <a:solidFill>
                  <a:srgbClr val="C00000"/>
                </a:solidFill>
              </a:rPr>
              <a:t>4 : </a:t>
            </a:r>
            <a:r>
              <a:rPr lang="en-US" sz="2400" dirty="0">
                <a:solidFill>
                  <a:srgbClr val="C00000"/>
                </a:solidFill>
              </a:rPr>
              <a:t>Results of One Way </a:t>
            </a:r>
            <a:r>
              <a:rPr lang="en-US" sz="2400" dirty="0" err="1">
                <a:solidFill>
                  <a:srgbClr val="C00000"/>
                </a:solidFill>
              </a:rPr>
              <a:t>Anova</a:t>
            </a:r>
            <a:r>
              <a:rPr lang="en-US" sz="2400" dirty="0">
                <a:solidFill>
                  <a:srgbClr val="C00000"/>
                </a:solidFill>
              </a:rPr>
              <a:t> to test significance of differences in PTSD risk domains among female teens according to school grade</a:t>
            </a:r>
            <a:br>
              <a:rPr lang="en-US" sz="2400" dirty="0">
                <a:solidFill>
                  <a:srgbClr val="C00000"/>
                </a:solidFill>
              </a:rPr>
            </a:b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361363"/>
              </p:ext>
            </p:extLst>
          </p:nvPr>
        </p:nvGraphicFramePr>
        <p:xfrm>
          <a:off x="425915" y="1268760"/>
          <a:ext cx="8416934" cy="5251368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1049449"/>
                <a:gridCol w="571128"/>
                <a:gridCol w="900102"/>
                <a:gridCol w="703102"/>
                <a:gridCol w="786982"/>
                <a:gridCol w="1904227"/>
                <a:gridCol w="2501944"/>
              </a:tblGrid>
              <a:tr h="51981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Level of significance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Value F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 of squences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Freedom score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 squares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Source of variance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Domain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</a:tr>
              <a:tr h="346541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0.502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0.869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0.361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1.806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Occupation violence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</a:tr>
              <a:tr h="346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0.416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214.508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Within groups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216.314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541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0.542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0.810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0.312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1.558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Community violence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</a:tr>
              <a:tr h="346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0.384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198.341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Within groups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199.898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541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1.408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1.280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6.399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Poverty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</a:tr>
              <a:tr h="346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0.909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469.014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Within groups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475.413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541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effectLst/>
                        </a:rPr>
                        <a:t>0.007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3.259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2.489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12.445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3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Poor school Achievement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</a:tr>
              <a:tr h="346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0.764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394.077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Within groups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406.522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rowSpan="2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 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</a:tr>
              <a:tr h="540738">
                <a:tc gridSpan="6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501" marR="5650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4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Poor school performance was found to be the most significant risk factor among 11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 and 12</a:t>
            </a:r>
            <a:r>
              <a:rPr lang="en-US" sz="3200" b="1" baseline="30000" dirty="0" smtClean="0"/>
              <a:t>th </a:t>
            </a:r>
          </a:p>
          <a:p>
            <a:pPr marL="137160" indent="0">
              <a:buNone/>
            </a:pPr>
            <a:r>
              <a:rPr lang="en-US" sz="3200" b="1" baseline="30000" dirty="0"/>
              <a:t> </a:t>
            </a:r>
            <a:r>
              <a:rPr lang="en-US" sz="3200" b="1" dirty="0" smtClean="0"/>
              <a:t>    grades as school class get higher girls start worrying about their future .They become more serious and mature. 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83711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Recommendations</a:t>
            </a:r>
            <a:br>
              <a:rPr lang="en-US" b="1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2168"/>
            <a:ext cx="8229600" cy="47091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T</a:t>
            </a:r>
            <a:r>
              <a:rPr lang="en-US" b="1" dirty="0" smtClean="0"/>
              <a:t>o  </a:t>
            </a:r>
            <a:r>
              <a:rPr lang="en-US" b="1" dirty="0"/>
              <a:t>set  up  support  programs  and   resilience training  courses </a:t>
            </a:r>
            <a:r>
              <a:rPr lang="en-US" b="1" dirty="0" smtClean="0"/>
              <a:t>for girls .</a:t>
            </a:r>
          </a:p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/>
              <a:t>T</a:t>
            </a:r>
            <a:r>
              <a:rPr lang="en-US" b="1" dirty="0" smtClean="0"/>
              <a:t>o </a:t>
            </a:r>
            <a:r>
              <a:rPr lang="en-US" b="1" dirty="0"/>
              <a:t>hold  workshops  for  their  families  on PTSD  and  strategies  to  use  to  provide  protection  to  their  daughters.</a:t>
            </a: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78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Post Traumatic  Stress  </a:t>
            </a:r>
            <a:r>
              <a:rPr lang="en-US" dirty="0" smtClean="0">
                <a:solidFill>
                  <a:srgbClr val="C00000"/>
                </a:solidFill>
              </a:rPr>
              <a:t>Disorder </a:t>
            </a:r>
            <a:r>
              <a:rPr lang="en-US" sz="4400" dirty="0" smtClean="0">
                <a:solidFill>
                  <a:srgbClr val="C00000"/>
                </a:solidFill>
              </a:rPr>
              <a:t>PTSD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71184" cy="4565104"/>
          </a:xfrm>
        </p:spPr>
        <p:txBody>
          <a:bodyPr/>
          <a:lstStyle/>
          <a:p>
            <a:pPr marL="137160" indent="0" rtl="1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Definition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</a:p>
          <a:p>
            <a:pPr marL="137160" indent="0" rtl="1">
              <a:buNone/>
            </a:pPr>
            <a:r>
              <a:rPr lang="en-US" sz="3500" b="1" dirty="0" smtClean="0"/>
              <a:t> Mental  disorder that can  develop  after  a  person is  exposed  to a traumatic event.</a:t>
            </a:r>
            <a:endParaRPr 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108716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/>
          <a:lstStyle/>
          <a:p>
            <a:r>
              <a:rPr lang="en-GB" b="1" dirty="0"/>
              <a:t>Training </a:t>
            </a:r>
            <a:r>
              <a:rPr lang="en-GB" b="1" dirty="0" smtClean="0"/>
              <a:t>counsellors </a:t>
            </a:r>
            <a:r>
              <a:rPr lang="en-GB" b="1" dirty="0"/>
              <a:t>on cognitive, </a:t>
            </a:r>
            <a:r>
              <a:rPr lang="en-GB" b="1" dirty="0" smtClean="0"/>
              <a:t>behavioural </a:t>
            </a:r>
            <a:r>
              <a:rPr lang="en-GB" b="1" dirty="0"/>
              <a:t>and </a:t>
            </a:r>
            <a:r>
              <a:rPr lang="en-GB" b="1" dirty="0" smtClean="0"/>
              <a:t>counselling </a:t>
            </a:r>
            <a:r>
              <a:rPr lang="en-GB" b="1" dirty="0"/>
              <a:t>program</a:t>
            </a:r>
            <a:r>
              <a:rPr lang="ar-SA" b="1" dirty="0"/>
              <a:t> </a:t>
            </a:r>
            <a:r>
              <a:rPr lang="en-GB" b="1" dirty="0"/>
              <a:t>by organizing courses and workshops in order to  develop their performance and abilities</a:t>
            </a:r>
            <a:r>
              <a:rPr lang="ar-SA" b="1" dirty="0"/>
              <a:t> </a:t>
            </a:r>
            <a:r>
              <a:rPr lang="en-GB" b="1" dirty="0"/>
              <a:t>on reducing the effects of trauma on adolescent girls.</a:t>
            </a:r>
            <a:endParaRPr lang="ar-SA" b="1" dirty="0"/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There must be specialized </a:t>
            </a:r>
            <a:r>
              <a:rPr lang="en-GB" b="1" dirty="0" smtClean="0"/>
              <a:t>centres</a:t>
            </a:r>
            <a:r>
              <a:rPr lang="ar-SA" b="1" dirty="0" smtClean="0"/>
              <a:t>  </a:t>
            </a:r>
            <a:r>
              <a:rPr lang="en-GB" b="1" dirty="0"/>
              <a:t>and specialized people</a:t>
            </a:r>
            <a:r>
              <a:rPr lang="ar-SA" b="1" dirty="0"/>
              <a:t> </a:t>
            </a:r>
            <a:r>
              <a:rPr lang="en-GB" b="1" dirty="0"/>
              <a:t>to treat adolescents who are suffering from the effects of post-traumatic stress  on north region.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54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/>
          <a:lstStyle/>
          <a:p>
            <a:r>
              <a:rPr lang="en-GB" b="1" dirty="0" smtClean="0"/>
              <a:t> </a:t>
            </a:r>
            <a:r>
              <a:rPr lang="en-GB" b="1" dirty="0"/>
              <a:t>A</a:t>
            </a:r>
            <a:r>
              <a:rPr lang="en-GB" b="1" dirty="0" smtClean="0"/>
              <a:t>ctivating </a:t>
            </a:r>
            <a:r>
              <a:rPr lang="en-GB" b="1" dirty="0"/>
              <a:t>the role of the family doctor and psycho-social worker in hospitals and clinics to detect</a:t>
            </a:r>
            <a:r>
              <a:rPr lang="ar-SA" b="1" dirty="0"/>
              <a:t> </a:t>
            </a:r>
            <a:r>
              <a:rPr lang="en-GB" b="1" dirty="0"/>
              <a:t>the problems at the beginning and properly </a:t>
            </a:r>
            <a:r>
              <a:rPr lang="en-GB" b="1" dirty="0" smtClean="0"/>
              <a:t>diagnose  </a:t>
            </a:r>
            <a:r>
              <a:rPr lang="en-GB" b="1" dirty="0"/>
              <a:t>and </a:t>
            </a:r>
            <a:r>
              <a:rPr lang="en-GB" b="1" dirty="0" smtClean="0"/>
              <a:t>treat  </a:t>
            </a:r>
            <a:r>
              <a:rPr lang="en-GB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1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/>
          <a:lstStyle/>
          <a:p>
            <a:r>
              <a:rPr lang="en-US" b="1" dirty="0"/>
              <a:t> According  the World health Organization, the PTSD  world rates   were  between 0.5- 1%.  In  war-torn   areas such as  the Middle East  countries, however, these  rates  are </a:t>
            </a:r>
            <a:r>
              <a:rPr lang="en-US" b="1" dirty="0" smtClean="0"/>
              <a:t>higher.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One estimate  suggests that children and adolescents  having PTSD in  developed  countries  may  be 1% as opposed  to 1.5-3% of adults.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>
              <a:buFont typeface="Wingdings" pitchFamily="2" charset="2"/>
              <a:buChar char="v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773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b="1" dirty="0"/>
              <a:t>I</a:t>
            </a:r>
            <a:r>
              <a:rPr lang="en-US" sz="3000" b="1" dirty="0" smtClean="0"/>
              <a:t>t’s  </a:t>
            </a:r>
            <a:r>
              <a:rPr lang="en-US" sz="3000" b="1" dirty="0"/>
              <a:t>usually  not possible  or  easy  to  know  why one person  develops PTSD  and another </a:t>
            </a:r>
            <a:r>
              <a:rPr lang="en-US" sz="3000" b="1" dirty="0" smtClean="0"/>
              <a:t>doesn’t.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sz="3000" b="1" dirty="0" smtClean="0"/>
              <a:t>Research  </a:t>
            </a:r>
            <a:r>
              <a:rPr lang="en-US" sz="3000" b="1" dirty="0"/>
              <a:t>has  shown that  certain risk  factors  may increase  a person’s  chances of developing PTSD. </a:t>
            </a:r>
            <a:endParaRPr lang="en-US" sz="30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64"/>
          </a:xfrm>
        </p:spPr>
        <p:txBody>
          <a:bodyPr>
            <a:normAutofit/>
          </a:bodyPr>
          <a:lstStyle/>
          <a:p>
            <a:r>
              <a:rPr lang="en-US" b="1" dirty="0"/>
              <a:t>There  are  </a:t>
            </a:r>
            <a:r>
              <a:rPr lang="en-US" b="1" dirty="0" smtClean="0"/>
              <a:t> </a:t>
            </a:r>
            <a:r>
              <a:rPr lang="en-US" b="1" dirty="0"/>
              <a:t>factors  that  are linked  to lower risk of </a:t>
            </a:r>
            <a:r>
              <a:rPr lang="en-US" b="1" dirty="0" smtClean="0"/>
              <a:t>PTSD </a:t>
            </a:r>
            <a:r>
              <a:rPr lang="en-US" b="1" dirty="0"/>
              <a:t>called  protective  risk factors  or protection factors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b="1" dirty="0" smtClean="0"/>
              <a:t>  </a:t>
            </a:r>
            <a:r>
              <a:rPr lang="en-US" b="1" dirty="0"/>
              <a:t>A risk factor </a:t>
            </a:r>
            <a:r>
              <a:rPr lang="en-US" b="1" dirty="0" smtClean="0"/>
              <a:t>:  </a:t>
            </a:r>
            <a:r>
              <a:rPr lang="en-US" b="1" dirty="0"/>
              <a:t>refers  to anything  that  increases  a person’s  chance of developing PTSD</a:t>
            </a:r>
            <a:r>
              <a:rPr lang="en-US" b="1" dirty="0" smtClean="0"/>
              <a:t> .</a:t>
            </a:r>
          </a:p>
          <a:p>
            <a:pPr marL="137160" indent="0">
              <a:buNone/>
            </a:pPr>
            <a:endParaRPr lang="en-US" b="1" dirty="0" smtClean="0"/>
          </a:p>
          <a:p>
            <a:r>
              <a:rPr lang="en-US" b="1" dirty="0" smtClean="0"/>
              <a:t> Risk </a:t>
            </a:r>
            <a:r>
              <a:rPr lang="en-US" b="1" dirty="0"/>
              <a:t>factors are </a:t>
            </a:r>
            <a:r>
              <a:rPr lang="en-US" b="1" dirty="0" smtClean="0"/>
              <a:t> </a:t>
            </a:r>
            <a:r>
              <a:rPr lang="en-US" b="1" dirty="0"/>
              <a:t>s</a:t>
            </a:r>
            <a:r>
              <a:rPr lang="en-US" b="1" dirty="0" smtClean="0"/>
              <a:t>ome  </a:t>
            </a:r>
            <a:r>
              <a:rPr lang="en-US" b="1" dirty="0"/>
              <a:t>of them can be avoided but others can’t because  they  are beyond  control of the person.</a:t>
            </a:r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38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Risk Factors Facing Palestinian Adolescents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Poor social </a:t>
            </a:r>
            <a:r>
              <a:rPr lang="en-US" b="1" dirty="0"/>
              <a:t>s</a:t>
            </a:r>
            <a:r>
              <a:rPr lang="en-US" b="1" dirty="0" smtClean="0"/>
              <a:t>ervices and educational system.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Poverty and </a:t>
            </a:r>
            <a:r>
              <a:rPr lang="en-US" b="1" dirty="0"/>
              <a:t>i</a:t>
            </a:r>
            <a:r>
              <a:rPr lang="en-US" b="1" dirty="0" smtClean="0"/>
              <a:t>mpaired nutrition.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Restricted access to health care.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Home demolition.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Political violence.</a:t>
            </a:r>
          </a:p>
        </p:txBody>
      </p:sp>
    </p:spTree>
    <p:extLst>
      <p:ext uri="{BB962C8B-B14F-4D97-AF65-F5344CB8AC3E}">
        <p14:creationId xmlns:p14="http://schemas.microsoft.com/office/powerpoint/2010/main" val="299337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Common symptoms  of PSTD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Nightmares.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 Flashbacks, </a:t>
            </a:r>
            <a:r>
              <a:rPr lang="en-US" b="1" dirty="0"/>
              <a:t>severe </a:t>
            </a:r>
            <a:r>
              <a:rPr lang="en-US" b="1" dirty="0" smtClean="0"/>
              <a:t>anxiety.</a:t>
            </a:r>
            <a:endParaRPr lang="en-US" b="1" dirty="0" smtClean="0">
              <a:ea typeface="Verdana"/>
              <a:cs typeface="Verdana"/>
              <a:sym typeface="Verdana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ea typeface="Verdana"/>
                <a:cs typeface="Verdana"/>
                <a:sym typeface="Verdana"/>
              </a:rPr>
              <a:t>Somatoform disorders.</a:t>
            </a:r>
            <a:r>
              <a:rPr lang="en-US" b="1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b="1" dirty="0"/>
              <a:t>U</a:t>
            </a:r>
            <a:r>
              <a:rPr lang="en-US" b="1" dirty="0" smtClean="0"/>
              <a:t>ncontrollable  </a:t>
            </a:r>
            <a:r>
              <a:rPr lang="en-US" b="1" dirty="0"/>
              <a:t>fear  thoughts about the  </a:t>
            </a:r>
            <a:r>
              <a:rPr lang="en-US" b="1" dirty="0" smtClean="0"/>
              <a:t>event.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215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Participants  and Procedures: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en-US" b="1" dirty="0"/>
          </a:p>
          <a:p>
            <a:r>
              <a:rPr lang="en-US" b="1" dirty="0" smtClean="0"/>
              <a:t>The  </a:t>
            </a:r>
            <a:r>
              <a:rPr lang="en-US" b="1" dirty="0"/>
              <a:t>final  sample comprised   522  teen age  girls:12-18. </a:t>
            </a:r>
          </a:p>
          <a:p>
            <a:r>
              <a:rPr lang="en-US" b="1" dirty="0"/>
              <a:t>T</a:t>
            </a:r>
            <a:r>
              <a:rPr lang="en-US" b="1" dirty="0" smtClean="0"/>
              <a:t>he study sample </a:t>
            </a:r>
            <a:r>
              <a:rPr lang="en-US" b="1" dirty="0"/>
              <a:t>was  drawn  randomly from schools  in Palestinian  refugee  camps , villages and towns in the northern West Bank. The  researchers  developed  a  51-item  questionnaire  distributed among  six  domains: </a:t>
            </a:r>
            <a:r>
              <a:rPr lang="en-US" b="1" u="sng" dirty="0"/>
              <a:t>occupation violence</a:t>
            </a:r>
            <a:r>
              <a:rPr lang="en-US" b="1" dirty="0"/>
              <a:t>, </a:t>
            </a:r>
            <a:r>
              <a:rPr lang="en-US" b="1" u="sng" dirty="0"/>
              <a:t>poverty</a:t>
            </a:r>
            <a:r>
              <a:rPr lang="en-US" b="1" dirty="0"/>
              <a:t>, </a:t>
            </a:r>
            <a:r>
              <a:rPr lang="en-US" b="1" u="sng" dirty="0"/>
              <a:t>community violence</a:t>
            </a:r>
            <a:r>
              <a:rPr lang="en-US" b="1" dirty="0"/>
              <a:t>, </a:t>
            </a:r>
            <a:r>
              <a:rPr lang="en-US" b="1" u="sng" dirty="0"/>
              <a:t>social phobia</a:t>
            </a:r>
            <a:r>
              <a:rPr lang="en-US" b="1" dirty="0"/>
              <a:t>, </a:t>
            </a:r>
            <a:r>
              <a:rPr lang="en-US" b="1" u="sng" dirty="0"/>
              <a:t>poor school achievement</a:t>
            </a:r>
            <a:r>
              <a:rPr lang="en-US" b="1" dirty="0"/>
              <a:t>  and </a:t>
            </a:r>
            <a:r>
              <a:rPr lang="en-US" b="1" u="sng" dirty="0"/>
              <a:t>family </a:t>
            </a:r>
            <a:r>
              <a:rPr lang="en-US" b="1" u="sng" dirty="0" smtClean="0"/>
              <a:t>neglect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670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 addition  to  questionnaire  </a:t>
            </a:r>
            <a:r>
              <a:rPr lang="en-US" b="1" dirty="0" smtClean="0"/>
              <a:t>we </a:t>
            </a:r>
            <a:r>
              <a:rPr lang="en-US" b="1" dirty="0"/>
              <a:t>conducted  </a:t>
            </a:r>
            <a:r>
              <a:rPr lang="en-US" b="1" dirty="0" smtClean="0"/>
              <a:t>two  interviews  </a:t>
            </a:r>
            <a:r>
              <a:rPr lang="en-US" b="1" dirty="0"/>
              <a:t>with  </a:t>
            </a:r>
            <a:r>
              <a:rPr lang="en-US" b="1" dirty="0" smtClean="0"/>
              <a:t>  </a:t>
            </a:r>
            <a:r>
              <a:rPr lang="en-US" b="1" dirty="0"/>
              <a:t>PTSD  victims. </a:t>
            </a:r>
            <a:endParaRPr lang="en-US" b="1" dirty="0" smtClean="0"/>
          </a:p>
          <a:p>
            <a:pPr marL="137160" indent="0">
              <a:buNone/>
            </a:pPr>
            <a:endParaRPr lang="en-US" b="1" dirty="0" smtClean="0"/>
          </a:p>
          <a:p>
            <a:r>
              <a:rPr lang="en-US" b="1" dirty="0" smtClean="0"/>
              <a:t>Example of case study: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5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7063</TotalTime>
  <Words>1045</Words>
  <Application>Microsoft Office PowerPoint</Application>
  <PresentationFormat>On-screen Show (4:3)</PresentationFormat>
  <Paragraphs>359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Apex</vt:lpstr>
      <vt:lpstr> PTSD and   Risk    Factors   Facing  Palestinian  Teenage  Girls</vt:lpstr>
      <vt:lpstr>Post Traumatic  Stress  Disorder PTSD</vt:lpstr>
      <vt:lpstr>PowerPoint Presentation</vt:lpstr>
      <vt:lpstr>PowerPoint Presentation</vt:lpstr>
      <vt:lpstr>PowerPoint Presentation</vt:lpstr>
      <vt:lpstr>Risk Factors Facing Palestinian Adolescents</vt:lpstr>
      <vt:lpstr>Common symptoms  of PSTD</vt:lpstr>
      <vt:lpstr>Participants  and Procedures: </vt:lpstr>
      <vt:lpstr>PowerPoint Presentation</vt:lpstr>
      <vt:lpstr>Result and Discussion</vt:lpstr>
      <vt:lpstr> </vt:lpstr>
      <vt:lpstr>Trauma is tied to several risk factors</vt:lpstr>
      <vt:lpstr>PowerPoint Presentation</vt:lpstr>
      <vt:lpstr>PowerPoint Presentation</vt:lpstr>
      <vt:lpstr>Table 3 :  Independent t-test for two independent groups to test significant differences between averages of PTSD risk factors according to age variable. </vt:lpstr>
      <vt:lpstr>PowerPoint Presentation</vt:lpstr>
      <vt:lpstr>Table 4 : Results of One Way Anova to test significance of differences in PTSD risk domains among female teens according to school grade </vt:lpstr>
      <vt:lpstr>PowerPoint Presentation</vt:lpstr>
      <vt:lpstr>Recommendations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shatha</dc:creator>
  <cp:lastModifiedBy>Windows User</cp:lastModifiedBy>
  <cp:revision>252</cp:revision>
  <dcterms:created xsi:type="dcterms:W3CDTF">2016-06-07T15:35:11Z</dcterms:created>
  <dcterms:modified xsi:type="dcterms:W3CDTF">2017-10-28T14:02:39Z</dcterms:modified>
</cp:coreProperties>
</file>