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74" r:id="rId17"/>
    <p:sldId id="276" r:id="rId18"/>
    <p:sldId id="278" r:id="rId19"/>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6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514C8D3-90DD-4B88-AFE7-FA07DE2C3B9D}" type="datetimeFigureOut">
              <a:rPr lang="en-US"/>
              <a:pPr>
                <a:defRPr/>
              </a:pPr>
              <a:t>10/6/2012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3A89B1-29A1-4F06-9596-891AC1B5853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378C92-4E88-4AF9-894B-23696FD46352}" type="datetimeFigureOut">
              <a:rPr lang="en-US"/>
              <a:pPr>
                <a:defRPr/>
              </a:pPr>
              <a:t>10/6/2012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6A55D7-DDBF-416B-8EA5-BFC7523333F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79E66C-1B0D-4DE8-9097-FEF6A0BF514B}" type="datetimeFigureOut">
              <a:rPr lang="en-US"/>
              <a:pPr>
                <a:defRPr/>
              </a:pPr>
              <a:t>10/6/2012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922E3A-AA3D-40BE-8C0C-E393A39702C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C0B5D1-8C48-4010-9DDF-978F779166DC}" type="datetimeFigureOut">
              <a:rPr lang="en-US"/>
              <a:pPr>
                <a:defRPr/>
              </a:pPr>
              <a:t>10/6/2012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B99384-FACA-46EC-8577-0C7A4ACDEF3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EB63824-90ED-4E9E-9658-B2BDD0ACDBED}" type="datetimeFigureOut">
              <a:rPr lang="en-US"/>
              <a:pPr>
                <a:defRPr/>
              </a:pPr>
              <a:t>10/6/2012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3849C4-292D-48E7-8881-94C52DD2D35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27EEBC5-3BDC-4BF4-9AFC-E64DED060A65}" type="datetimeFigureOut">
              <a:rPr lang="en-US"/>
              <a:pPr>
                <a:defRPr/>
              </a:pPr>
              <a:t>10/6/2012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21BF001-A4D2-46E7-BF3C-7654C7C2502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385E44A-6D64-42C3-B24F-64CEEB640A7F}" type="datetimeFigureOut">
              <a:rPr lang="en-US"/>
              <a:pPr>
                <a:defRPr/>
              </a:pPr>
              <a:t>10/6/2012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0B54428-23C7-4F77-ABBA-B8C2C515E8E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6C31FEE-BC3F-4236-A866-AE8060801867}" type="datetimeFigureOut">
              <a:rPr lang="en-US"/>
              <a:pPr>
                <a:defRPr/>
              </a:pPr>
              <a:t>10/6/2012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9532B9-7EA4-457C-962D-F6F04CD66C7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75F0E3D-EA37-4B64-A885-9A9BF775B6ED}" type="datetimeFigureOut">
              <a:rPr lang="en-US"/>
              <a:pPr>
                <a:defRPr/>
              </a:pPr>
              <a:t>10/6/2012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A138D1A-B2AE-494C-A88D-60087C675A3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429147-2683-4B03-ACD2-74DDBCF8CD10}" type="datetimeFigureOut">
              <a:rPr lang="en-US"/>
              <a:pPr>
                <a:defRPr/>
              </a:pPr>
              <a:t>10/6/2012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49D74C-0D4F-40A7-B56F-967EE25497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E0ABEA-94B7-4D26-9109-61581C0F0DE5}" type="datetimeFigureOut">
              <a:rPr lang="en-US"/>
              <a:pPr>
                <a:defRPr/>
              </a:pPr>
              <a:t>10/6/2012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32469D0-BA9D-44B6-BDA7-39C488455FB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smtClean="0">
                <a:solidFill>
                  <a:schemeClr val="tx1">
                    <a:tint val="75000"/>
                  </a:schemeClr>
                </a:solidFill>
                <a:latin typeface="+mn-lt"/>
                <a:cs typeface="+mn-cs"/>
              </a:defRPr>
            </a:lvl1pPr>
          </a:lstStyle>
          <a:p>
            <a:pPr>
              <a:defRPr/>
            </a:pPr>
            <a:fld id="{4C05589F-2927-49EA-9755-4E3BA7059695}" type="datetimeFigureOut">
              <a:rPr lang="en-US"/>
              <a:pPr>
                <a:defRPr/>
              </a:pPr>
              <a:t>10/6/2012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rtl="0" fontAlgn="auto">
              <a:spcBef>
                <a:spcPts val="0"/>
              </a:spcBef>
              <a:spcAft>
                <a:spcPts val="0"/>
              </a:spcAft>
              <a:defRPr sz="1200" smtClean="0">
                <a:solidFill>
                  <a:schemeClr val="tx1">
                    <a:tint val="75000"/>
                  </a:schemeClr>
                </a:solidFill>
                <a:latin typeface="+mn-lt"/>
                <a:cs typeface="+mn-cs"/>
              </a:defRPr>
            </a:lvl1pPr>
          </a:lstStyle>
          <a:p>
            <a:pPr>
              <a:defRPr/>
            </a:pPr>
            <a:fld id="{C4744716-50A1-4EAA-934F-E9CCB885F1F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785813" y="642938"/>
            <a:ext cx="7772400" cy="1470025"/>
          </a:xfrm>
        </p:spPr>
        <p:txBody>
          <a:bodyPr/>
          <a:lstStyle/>
          <a:p>
            <a:r>
              <a:rPr lang="ar-SA" sz="3600" b="1" u="sng" smtClean="0"/>
              <a:t>الحلي التقليدية المكملة للأزياء الشعبية الفلسطينية</a:t>
            </a:r>
            <a:endParaRPr lang="en-US" sz="3600" smtClean="0"/>
          </a:p>
        </p:txBody>
      </p:sp>
      <p:sp>
        <p:nvSpPr>
          <p:cNvPr id="3" name="Subtitle 2"/>
          <p:cNvSpPr>
            <a:spLocks noGrp="1"/>
          </p:cNvSpPr>
          <p:nvPr>
            <p:ph type="subTitle" idx="1"/>
          </p:nvPr>
        </p:nvSpPr>
        <p:spPr>
          <a:xfrm>
            <a:off x="714375" y="2571750"/>
            <a:ext cx="7643813" cy="3500438"/>
          </a:xfrm>
        </p:spPr>
        <p:txBody>
          <a:bodyPr rtlCol="0">
            <a:normAutofit fontScale="55000" lnSpcReduction="20000"/>
          </a:bodyPr>
          <a:lstStyle/>
          <a:p>
            <a:pPr rtl="1" fontAlgn="auto">
              <a:spcAft>
                <a:spcPts val="0"/>
              </a:spcAft>
              <a:buFont typeface="Arial" pitchFamily="34" charset="0"/>
              <a:buNone/>
              <a:defRPr/>
            </a:pPr>
            <a:r>
              <a:rPr lang="ar-SA" b="1" dirty="0">
                <a:solidFill>
                  <a:schemeClr val="tx1"/>
                </a:solidFill>
              </a:rPr>
              <a:t>ورقة مقدمة </a:t>
            </a:r>
            <a:r>
              <a:rPr lang="ar-SA" b="1" dirty="0" err="1">
                <a:solidFill>
                  <a:schemeClr val="tx1"/>
                </a:solidFill>
              </a:rPr>
              <a:t>الى</a:t>
            </a:r>
            <a:r>
              <a:rPr lang="ar-SA" b="1" dirty="0">
                <a:solidFill>
                  <a:schemeClr val="tx1"/>
                </a:solidFill>
              </a:rPr>
              <a:t> مؤتمر الفن والتراث الشعبي الفلسطيني الرابع والمنعقد في يوم الاثنين الموافق: 8/10/2012.</a:t>
            </a:r>
            <a:endParaRPr lang="en-US" b="1" dirty="0">
              <a:solidFill>
                <a:schemeClr val="tx1"/>
              </a:solidFill>
            </a:endParaRPr>
          </a:p>
          <a:p>
            <a:pPr rtl="1" fontAlgn="auto">
              <a:spcAft>
                <a:spcPts val="0"/>
              </a:spcAft>
              <a:buFont typeface="Arial" pitchFamily="34" charset="0"/>
              <a:buNone/>
              <a:defRPr/>
            </a:pPr>
            <a:r>
              <a:rPr lang="ar-SA" b="1" dirty="0">
                <a:solidFill>
                  <a:schemeClr val="tx1"/>
                </a:solidFill>
              </a:rPr>
              <a:t>جامعة النجاح - نابلس</a:t>
            </a:r>
            <a:endParaRPr lang="en-US" b="1" dirty="0">
              <a:solidFill>
                <a:schemeClr val="tx1"/>
              </a:solidFill>
            </a:endParaRPr>
          </a:p>
          <a:p>
            <a:pPr rtl="1" fontAlgn="auto">
              <a:spcAft>
                <a:spcPts val="0"/>
              </a:spcAft>
              <a:buFont typeface="Arial" pitchFamily="34" charset="0"/>
              <a:buNone/>
              <a:defRPr/>
            </a:pPr>
            <a:r>
              <a:rPr lang="en-US" b="1" dirty="0">
                <a:solidFill>
                  <a:schemeClr val="tx1"/>
                </a:solidFill>
              </a:rPr>
              <a:t> </a:t>
            </a:r>
          </a:p>
          <a:p>
            <a:pPr rtl="1" fontAlgn="auto">
              <a:spcAft>
                <a:spcPts val="0"/>
              </a:spcAft>
              <a:buFont typeface="Arial" pitchFamily="34" charset="0"/>
              <a:buNone/>
              <a:defRPr/>
            </a:pPr>
            <a:r>
              <a:rPr lang="ar-SA" b="1" u="sng" dirty="0">
                <a:solidFill>
                  <a:schemeClr val="tx1"/>
                </a:solidFill>
              </a:rPr>
              <a:t>إعداد الباحثتين: </a:t>
            </a:r>
            <a:endParaRPr lang="en-US" b="1" u="sng" dirty="0">
              <a:solidFill>
                <a:schemeClr val="tx1"/>
              </a:solidFill>
            </a:endParaRPr>
          </a:p>
          <a:p>
            <a:pPr rtl="1" fontAlgn="auto">
              <a:spcAft>
                <a:spcPts val="0"/>
              </a:spcAft>
              <a:buFont typeface="Arial" pitchFamily="34" charset="0"/>
              <a:buNone/>
              <a:defRPr/>
            </a:pPr>
            <a:r>
              <a:rPr lang="ar-SA" b="1" dirty="0">
                <a:solidFill>
                  <a:schemeClr val="tx1"/>
                </a:solidFill>
              </a:rPr>
              <a:t>د.ميرفت </a:t>
            </a:r>
            <a:r>
              <a:rPr lang="ar-SA" b="1" dirty="0" err="1">
                <a:solidFill>
                  <a:schemeClr val="tx1"/>
                </a:solidFill>
              </a:rPr>
              <a:t>عياش</a:t>
            </a:r>
            <a:endParaRPr lang="en-US" b="1" dirty="0">
              <a:solidFill>
                <a:schemeClr val="tx1"/>
              </a:solidFill>
            </a:endParaRPr>
          </a:p>
          <a:p>
            <a:pPr rtl="1" fontAlgn="auto">
              <a:spcAft>
                <a:spcPts val="0"/>
              </a:spcAft>
              <a:buFont typeface="Arial" pitchFamily="34" charset="0"/>
              <a:buNone/>
              <a:defRPr/>
            </a:pPr>
            <a:r>
              <a:rPr lang="ar-SA" b="1" dirty="0">
                <a:solidFill>
                  <a:schemeClr val="tx1"/>
                </a:solidFill>
              </a:rPr>
              <a:t>رئيس قسم الفنون التطبيقية / جامعة النجاح الوطنية.</a:t>
            </a:r>
            <a:endParaRPr lang="en-US" b="1" dirty="0">
              <a:solidFill>
                <a:schemeClr val="tx1"/>
              </a:solidFill>
            </a:endParaRPr>
          </a:p>
          <a:p>
            <a:pPr rtl="1" fontAlgn="auto">
              <a:spcAft>
                <a:spcPts val="0"/>
              </a:spcAft>
              <a:buFont typeface="Arial" pitchFamily="34" charset="0"/>
              <a:buNone/>
              <a:defRPr/>
            </a:pPr>
            <a:r>
              <a:rPr lang="ar-SA" b="1" dirty="0">
                <a:solidFill>
                  <a:schemeClr val="tx1"/>
                </a:solidFill>
              </a:rPr>
              <a:t> </a:t>
            </a:r>
            <a:endParaRPr lang="en-US" b="1" dirty="0">
              <a:solidFill>
                <a:schemeClr val="tx1"/>
              </a:solidFill>
            </a:endParaRPr>
          </a:p>
          <a:p>
            <a:pPr rtl="1" fontAlgn="auto">
              <a:spcAft>
                <a:spcPts val="0"/>
              </a:spcAft>
              <a:buFont typeface="Arial" pitchFamily="34" charset="0"/>
              <a:buNone/>
              <a:defRPr/>
            </a:pPr>
            <a:r>
              <a:rPr lang="ar-SA" b="1" dirty="0">
                <a:solidFill>
                  <a:schemeClr val="tx1"/>
                </a:solidFill>
              </a:rPr>
              <a:t>د. مها أحمد يحيى</a:t>
            </a:r>
            <a:endParaRPr lang="en-US" b="1" dirty="0">
              <a:solidFill>
                <a:schemeClr val="tx1"/>
              </a:solidFill>
            </a:endParaRPr>
          </a:p>
          <a:p>
            <a:pPr rtl="1" fontAlgn="auto">
              <a:spcAft>
                <a:spcPts val="0"/>
              </a:spcAft>
              <a:buFont typeface="Arial" pitchFamily="34" charset="0"/>
              <a:buNone/>
              <a:defRPr/>
            </a:pPr>
            <a:r>
              <a:rPr lang="ar-SA" b="1" dirty="0">
                <a:solidFill>
                  <a:schemeClr val="tx1"/>
                </a:solidFill>
              </a:rPr>
              <a:t>مديرة مكتبة جامعة الاستقلال / أريحا</a:t>
            </a:r>
            <a:endParaRPr lang="en-US" b="1" dirty="0">
              <a:solidFill>
                <a:schemeClr val="tx1"/>
              </a:solidFill>
            </a:endParaRPr>
          </a:p>
          <a:p>
            <a:pPr rtl="1" fontAlgn="auto">
              <a:spcAft>
                <a:spcPts val="0"/>
              </a:spcAft>
              <a:buFont typeface="Arial" pitchFamily="34" charset="0"/>
              <a:buNone/>
              <a:defRPr/>
            </a:pPr>
            <a:r>
              <a:rPr lang="ar-SA" b="1" dirty="0">
                <a:solidFill>
                  <a:schemeClr val="tx1"/>
                </a:solidFill>
              </a:rPr>
              <a:t> 	</a:t>
            </a:r>
            <a:endParaRPr lang="en-US" b="1" dirty="0">
              <a:solidFill>
                <a:schemeClr val="tx1"/>
              </a:solidFill>
            </a:endParaRPr>
          </a:p>
          <a:p>
            <a:pPr algn="l" fontAlgn="auto">
              <a:spcAft>
                <a:spcPts val="0"/>
              </a:spcAft>
              <a:buFont typeface="Arial" pitchFamily="34" charset="0"/>
              <a:buNone/>
              <a:defRPr/>
            </a:pPr>
            <a:r>
              <a:rPr lang="ar-SA" b="1" dirty="0">
                <a:solidFill>
                  <a:schemeClr val="tx1"/>
                </a:solidFill>
              </a:rPr>
              <a:t>تشرين أول 2012</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1"/>
          <p:cNvSpPr txBox="1">
            <a:spLocks noChangeArrowheads="1"/>
          </p:cNvSpPr>
          <p:nvPr/>
        </p:nvSpPr>
        <p:spPr bwMode="auto">
          <a:xfrm>
            <a:off x="714375" y="714375"/>
            <a:ext cx="7786688" cy="2586038"/>
          </a:xfrm>
          <a:prstGeom prst="rect">
            <a:avLst/>
          </a:prstGeom>
          <a:noFill/>
          <a:ln w="9525">
            <a:noFill/>
            <a:miter lim="800000"/>
            <a:headEnd/>
            <a:tailEnd/>
          </a:ln>
        </p:spPr>
        <p:txBody>
          <a:bodyPr>
            <a:spAutoFit/>
          </a:bodyPr>
          <a:lstStyle/>
          <a:p>
            <a:pPr algn="ctr">
              <a:lnSpc>
                <a:spcPct val="200000"/>
              </a:lnSpc>
            </a:pPr>
            <a:r>
              <a:rPr lang="ar-JO" b="1" u="sng">
                <a:latin typeface="Calibri" pitchFamily="34" charset="0"/>
              </a:rPr>
              <a:t>حلي تزين الأنف</a:t>
            </a:r>
            <a:endParaRPr lang="en-US">
              <a:latin typeface="Calibri" pitchFamily="34" charset="0"/>
            </a:endParaRPr>
          </a:p>
          <a:p>
            <a:pPr>
              <a:lnSpc>
                <a:spcPct val="200000"/>
              </a:lnSpc>
            </a:pPr>
            <a:r>
              <a:rPr lang="ar-JO" b="1">
                <a:latin typeface="Calibri" pitchFamily="34" charset="0"/>
              </a:rPr>
              <a:t>الشناف</a:t>
            </a:r>
            <a:r>
              <a:rPr lang="ar-JO">
                <a:latin typeface="Calibri" pitchFamily="34" charset="0"/>
              </a:rPr>
              <a:t>: قرط على شكل حلقة معدنية من الذهب أو الفضة تثبت في الأنف لدى النساء  البدويات، حيث يتم ثقب أنف الفتاة البدوية وهي صغيرة، ثم تضع الشناف عندما تتزوج.</a:t>
            </a:r>
            <a:endParaRPr lang="en-US">
              <a:latin typeface="Calibri" pitchFamily="34" charset="0"/>
            </a:endParaRPr>
          </a:p>
          <a:p>
            <a:pPr>
              <a:lnSpc>
                <a:spcPct val="200000"/>
              </a:lnSpc>
            </a:pPr>
            <a:r>
              <a:rPr lang="ar-SA">
                <a:latin typeface="Calibri" pitchFamily="34" charset="0"/>
              </a:rPr>
              <a:t> </a:t>
            </a:r>
            <a:endParaRPr lang="en-US">
              <a:latin typeface="Calibri" pitchFamily="34" charset="0"/>
            </a:endParaRPr>
          </a:p>
          <a:p>
            <a:pPr algn="l" rtl="0"/>
            <a:endParaRPr lang="en-US">
              <a:latin typeface="Calibri" pitchFamily="34" charset="0"/>
            </a:endParaRPr>
          </a:p>
        </p:txBody>
      </p:sp>
      <p:pic>
        <p:nvPicPr>
          <p:cNvPr id="22530" name="Picture 2" descr="C:\Users\lupna.al-karout\Desktop\h.png"/>
          <p:cNvPicPr>
            <a:picLocks noChangeAspect="1" noChangeArrowheads="1"/>
          </p:cNvPicPr>
          <p:nvPr/>
        </p:nvPicPr>
        <p:blipFill>
          <a:blip r:embed="rId2"/>
          <a:srcRect/>
          <a:stretch>
            <a:fillRect/>
          </a:stretch>
        </p:blipFill>
        <p:spPr bwMode="auto">
          <a:xfrm>
            <a:off x="1500188" y="2928938"/>
            <a:ext cx="2595562" cy="2714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Box 1"/>
          <p:cNvSpPr txBox="1">
            <a:spLocks noChangeArrowheads="1"/>
          </p:cNvSpPr>
          <p:nvPr/>
        </p:nvSpPr>
        <p:spPr bwMode="auto">
          <a:xfrm>
            <a:off x="4214813" y="571500"/>
            <a:ext cx="4143375" cy="4524375"/>
          </a:xfrm>
          <a:prstGeom prst="rect">
            <a:avLst/>
          </a:prstGeom>
          <a:noFill/>
          <a:ln w="9525">
            <a:noFill/>
            <a:miter lim="800000"/>
            <a:headEnd/>
            <a:tailEnd/>
          </a:ln>
        </p:spPr>
        <p:txBody>
          <a:bodyPr>
            <a:spAutoFit/>
          </a:bodyPr>
          <a:lstStyle/>
          <a:p>
            <a:pPr algn="ctr">
              <a:lnSpc>
                <a:spcPct val="200000"/>
              </a:lnSpc>
            </a:pPr>
            <a:r>
              <a:rPr lang="ar-SA" b="1" u="sng">
                <a:latin typeface="Calibri" pitchFamily="34" charset="0"/>
              </a:rPr>
              <a:t>حلي تزين الخصر</a:t>
            </a:r>
            <a:endParaRPr lang="en-US">
              <a:latin typeface="Calibri" pitchFamily="34" charset="0"/>
            </a:endParaRPr>
          </a:p>
          <a:p>
            <a:pPr>
              <a:lnSpc>
                <a:spcPct val="200000"/>
              </a:lnSpc>
            </a:pPr>
            <a:r>
              <a:rPr lang="ar-SA" b="1">
                <a:latin typeface="Calibri" pitchFamily="34" charset="0"/>
              </a:rPr>
              <a:t>الزنار:</a:t>
            </a:r>
            <a:r>
              <a:rPr lang="ar-SA">
                <a:latin typeface="Calibri" pitchFamily="34" charset="0"/>
              </a:rPr>
              <a:t> وهو سلسة من الفضة او طوق فضي يحيط بخصر المرأة المدنية والمرأة القروية خاصة بمناسبات الأفراح. وفي الأيام العادية كانت المرأة الفلسطينية تلبس زنارا من القماش، وهو عبارة عن قطعة قماش حريرية مربعة يتم ثنيها عدة مرات وتلفها حول خصرها.</a:t>
            </a:r>
            <a:endParaRPr lang="en-US">
              <a:latin typeface="Calibri" pitchFamily="34" charset="0"/>
            </a:endParaRPr>
          </a:p>
          <a:p>
            <a:pPr rtl="0">
              <a:lnSpc>
                <a:spcPct val="200000"/>
              </a:lnSpc>
            </a:pPr>
            <a:endParaRPr lang="en-US">
              <a:latin typeface="Calibri" pitchFamily="34" charset="0"/>
            </a:endParaRPr>
          </a:p>
        </p:txBody>
      </p:sp>
      <p:pic>
        <p:nvPicPr>
          <p:cNvPr id="23554" name="Picture 2" descr="http://www.nbcamp.com/vb/imgcache/2/1377elbared.jpg"/>
          <p:cNvPicPr>
            <a:picLocks noChangeAspect="1" noChangeArrowheads="1"/>
          </p:cNvPicPr>
          <p:nvPr/>
        </p:nvPicPr>
        <p:blipFill>
          <a:blip r:embed="rId2"/>
          <a:srcRect/>
          <a:stretch>
            <a:fillRect/>
          </a:stretch>
        </p:blipFill>
        <p:spPr bwMode="auto">
          <a:xfrm>
            <a:off x="500063" y="928688"/>
            <a:ext cx="3198812" cy="5000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1"/>
          <p:cNvSpPr txBox="1">
            <a:spLocks noChangeArrowheads="1"/>
          </p:cNvSpPr>
          <p:nvPr/>
        </p:nvSpPr>
        <p:spPr bwMode="auto">
          <a:xfrm>
            <a:off x="571500" y="714375"/>
            <a:ext cx="7572375" cy="3692525"/>
          </a:xfrm>
          <a:prstGeom prst="rect">
            <a:avLst/>
          </a:prstGeom>
          <a:noFill/>
          <a:ln w="9525">
            <a:noFill/>
            <a:miter lim="800000"/>
            <a:headEnd/>
            <a:tailEnd/>
          </a:ln>
        </p:spPr>
        <p:txBody>
          <a:bodyPr>
            <a:spAutoFit/>
          </a:bodyPr>
          <a:lstStyle/>
          <a:p>
            <a:pPr algn="ctr">
              <a:lnSpc>
                <a:spcPct val="200000"/>
              </a:lnSpc>
            </a:pPr>
            <a:r>
              <a:rPr lang="ar-SA" b="1" u="sng">
                <a:latin typeface="Calibri" pitchFamily="34" charset="0"/>
              </a:rPr>
              <a:t>حلي تزين أطراف الشعر </a:t>
            </a:r>
            <a:endParaRPr lang="en-US">
              <a:latin typeface="Calibri" pitchFamily="34" charset="0"/>
            </a:endParaRPr>
          </a:p>
          <a:p>
            <a:pPr>
              <a:lnSpc>
                <a:spcPct val="200000"/>
              </a:lnSpc>
            </a:pPr>
            <a:r>
              <a:rPr lang="ar-SA">
                <a:latin typeface="Calibri" pitchFamily="34" charset="0"/>
              </a:rPr>
              <a:t>وتتكون هذه الحلي من:</a:t>
            </a:r>
            <a:endParaRPr lang="en-US">
              <a:latin typeface="Calibri" pitchFamily="34" charset="0"/>
            </a:endParaRPr>
          </a:p>
          <a:p>
            <a:pPr>
              <a:lnSpc>
                <a:spcPct val="200000"/>
              </a:lnSpc>
            </a:pPr>
            <a:r>
              <a:rPr lang="ar-SA">
                <a:latin typeface="Calibri" pitchFamily="34" charset="0"/>
              </a:rPr>
              <a:t> </a:t>
            </a:r>
            <a:r>
              <a:rPr lang="ar-SA" b="1">
                <a:latin typeface="Calibri" pitchFamily="34" charset="0"/>
              </a:rPr>
              <a:t>القرامل</a:t>
            </a:r>
            <a:r>
              <a:rPr lang="ar-SA">
                <a:latin typeface="Calibri" pitchFamily="34" charset="0"/>
              </a:rPr>
              <a:t>: ومفردها قرمول وهي عبارة عن وصلة من حبل أسود توضع في نهاية الجديلة تنتهي بشراشيب ذات نهايات متعددة في آخرها كرات معدنية غالباً من الفضة والقصد من هذه القرامل هو إطالة الجديلة وكشكل من أشكال تجميل الشعر، وبعض النساء كن يضعن ليرات ذهبية أو فضية في نهاية القراميل. ومن العادة أن يفك القرمول عند النوم.</a:t>
            </a:r>
            <a:endParaRPr lang="en-US">
              <a:latin typeface="Calibri" pitchFamily="34" charset="0"/>
            </a:endParaRPr>
          </a:p>
          <a:p>
            <a:endParaRPr lang="en-US">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1"/>
          <p:cNvSpPr txBox="1">
            <a:spLocks noChangeArrowheads="1"/>
          </p:cNvSpPr>
          <p:nvPr/>
        </p:nvSpPr>
        <p:spPr bwMode="auto">
          <a:xfrm>
            <a:off x="785813" y="500063"/>
            <a:ext cx="7929562" cy="6094412"/>
          </a:xfrm>
          <a:prstGeom prst="rect">
            <a:avLst/>
          </a:prstGeom>
          <a:noFill/>
          <a:ln w="9525">
            <a:noFill/>
            <a:miter lim="800000"/>
            <a:headEnd/>
            <a:tailEnd/>
          </a:ln>
        </p:spPr>
        <p:txBody>
          <a:bodyPr>
            <a:spAutoFit/>
          </a:bodyPr>
          <a:lstStyle/>
          <a:p>
            <a:pPr algn="ctr">
              <a:lnSpc>
                <a:spcPct val="150000"/>
              </a:lnSpc>
            </a:pPr>
            <a:r>
              <a:rPr lang="ar-SA" b="1" u="sng">
                <a:latin typeface="Calibri" pitchFamily="34" charset="0"/>
              </a:rPr>
              <a:t>ما هي مدلولات الزخارف في الحلي التقليدية الفلسطينية</a:t>
            </a:r>
          </a:p>
          <a:p>
            <a:pPr>
              <a:lnSpc>
                <a:spcPct val="150000"/>
              </a:lnSpc>
            </a:pPr>
            <a:endParaRPr lang="en-US">
              <a:latin typeface="Calibri" pitchFamily="34" charset="0"/>
            </a:endParaRPr>
          </a:p>
          <a:p>
            <a:pPr>
              <a:lnSpc>
                <a:spcPct val="150000"/>
              </a:lnSpc>
            </a:pPr>
            <a:r>
              <a:rPr lang="ar-SA" sz="1400" b="1">
                <a:latin typeface="Calibri" pitchFamily="34" charset="0"/>
              </a:rPr>
              <a:t>تحتل الصناعات التقليدية في فلسطين اهمية خاصة بين مختلف القطاعات الانتاجية، نظرا للبعدين التراثي والاقتصادي الذين تمثلهما هذه الصناعة، فهي من جهة تعبر عن تاريخ وثقافة الشعب الفلسطيني، وتجسد وجوده على الارض عبر حضارات متواصلة.</a:t>
            </a:r>
            <a:endParaRPr lang="en-US" sz="1400" b="1">
              <a:latin typeface="Calibri" pitchFamily="34" charset="0"/>
            </a:endParaRPr>
          </a:p>
          <a:p>
            <a:pPr>
              <a:lnSpc>
                <a:spcPct val="150000"/>
              </a:lnSpc>
            </a:pPr>
            <a:r>
              <a:rPr lang="ar-JO" sz="1400" b="1">
                <a:latin typeface="Calibri" pitchFamily="34" charset="0"/>
              </a:rPr>
              <a:t>إن من أهم المدلولات الاجتماعية والتي تم ذكر بعضها سابقا، انها كانت مؤشراً على الوضع الاجتماعي للمرأة الفلسطينية من حيث غناها وغنى زوجها، فكانت هذه الحلي جزءا من مهر المرأة كما أنها كانت تتزين بها لهدف الزينة وبهدف اظهار غنى زوجها وعائلتها، وكثيرا من هذه الحلي اعتادت المرأة على استعارتها في مناسبات اجتماعية متنوعة، خاصة في الأفراح.</a:t>
            </a:r>
            <a:endParaRPr lang="ar-SA" sz="1400" b="1">
              <a:latin typeface="Calibri" pitchFamily="34" charset="0"/>
            </a:endParaRPr>
          </a:p>
          <a:p>
            <a:pPr>
              <a:lnSpc>
                <a:spcPct val="150000"/>
              </a:lnSpc>
            </a:pPr>
            <a:r>
              <a:rPr lang="ar-JO" sz="1400" b="1">
                <a:latin typeface="Calibri" pitchFamily="34" charset="0"/>
              </a:rPr>
              <a:t>إضافة إلى ذلك كانت الحلي تستخدم لفترة ليست بالقصيرة كطلاسم سحرية ترمي ٍإلى استمالة قلوب ومشاعر الزوج أو المحب أو الأهل وتعتبر مجموعة الدكتور توفيق كنعان والتي أهديت إلى متحف جامعة بيرزيت خير مثال لهذه المعتقدات فمن هذه الحلي كان يستخدم لما يلي:</a:t>
            </a:r>
            <a:endParaRPr lang="en-US" sz="1400" b="1">
              <a:latin typeface="Calibri" pitchFamily="34" charset="0"/>
            </a:endParaRPr>
          </a:p>
          <a:p>
            <a:pPr>
              <a:lnSpc>
                <a:spcPct val="150000"/>
              </a:lnSpc>
            </a:pPr>
            <a:r>
              <a:rPr lang="ar-SA" sz="1400" b="1">
                <a:latin typeface="Calibri" pitchFamily="34" charset="0"/>
              </a:rPr>
              <a:t>1- </a:t>
            </a:r>
            <a:r>
              <a:rPr lang="ar-JO" sz="1400" b="1">
                <a:latin typeface="Calibri" pitchFamily="34" charset="0"/>
              </a:rPr>
              <a:t>للحماية ضد القرينة، منها قطع تحتوي على مربعات ملأى بالرموز السحرية</a:t>
            </a:r>
            <a:r>
              <a:rPr lang="ar-SA" sz="1400" b="1">
                <a:latin typeface="Calibri" pitchFamily="34" charset="0"/>
              </a:rPr>
              <a:t>.</a:t>
            </a:r>
            <a:endParaRPr lang="en-US" sz="1400" b="1">
              <a:latin typeface="Calibri" pitchFamily="34" charset="0"/>
            </a:endParaRPr>
          </a:p>
          <a:p>
            <a:pPr>
              <a:lnSpc>
                <a:spcPct val="150000"/>
              </a:lnSpc>
            </a:pPr>
            <a:r>
              <a:rPr lang="ar-SA" sz="1400" b="1">
                <a:latin typeface="Calibri" pitchFamily="34" charset="0"/>
              </a:rPr>
              <a:t>2- </a:t>
            </a:r>
            <a:r>
              <a:rPr lang="ar-JO" sz="1400" b="1">
                <a:latin typeface="Calibri" pitchFamily="34" charset="0"/>
              </a:rPr>
              <a:t>كحماية عامة، منها ما هو على شكل حجب</a:t>
            </a:r>
            <a:r>
              <a:rPr lang="ar-SA" sz="1400" b="1">
                <a:latin typeface="Calibri" pitchFamily="34" charset="0"/>
              </a:rPr>
              <a:t>.</a:t>
            </a:r>
            <a:endParaRPr lang="en-US" sz="1400" b="1">
              <a:latin typeface="Calibri" pitchFamily="34" charset="0"/>
            </a:endParaRPr>
          </a:p>
          <a:p>
            <a:pPr>
              <a:lnSpc>
                <a:spcPct val="150000"/>
              </a:lnSpc>
            </a:pPr>
            <a:r>
              <a:rPr lang="ar-SA" sz="1400" b="1">
                <a:latin typeface="Calibri" pitchFamily="34" charset="0"/>
              </a:rPr>
              <a:t>3- </a:t>
            </a:r>
            <a:r>
              <a:rPr lang="ar-JO" sz="1400" b="1">
                <a:latin typeface="Calibri" pitchFamily="34" charset="0"/>
              </a:rPr>
              <a:t>منها ما كان لتسهيل الولادة</a:t>
            </a:r>
            <a:r>
              <a:rPr lang="ar-SA" sz="1400" b="1">
                <a:latin typeface="Calibri" pitchFamily="34" charset="0"/>
              </a:rPr>
              <a:t>.</a:t>
            </a:r>
            <a:endParaRPr lang="en-US" sz="1400" b="1">
              <a:latin typeface="Calibri" pitchFamily="34" charset="0"/>
            </a:endParaRPr>
          </a:p>
          <a:p>
            <a:pPr>
              <a:lnSpc>
                <a:spcPct val="150000"/>
              </a:lnSpc>
            </a:pPr>
            <a:r>
              <a:rPr lang="ar-SA" sz="1400" b="1">
                <a:latin typeface="Calibri" pitchFamily="34" charset="0"/>
              </a:rPr>
              <a:t>4- </a:t>
            </a:r>
            <a:r>
              <a:rPr lang="ar-JO" sz="1400" b="1">
                <a:latin typeface="Calibri" pitchFamily="34" charset="0"/>
              </a:rPr>
              <a:t>ومنها ما كان على شكل نذر</a:t>
            </a:r>
            <a:r>
              <a:rPr lang="ar-SA" sz="1400" b="1">
                <a:latin typeface="Calibri" pitchFamily="34" charset="0"/>
              </a:rPr>
              <a:t>.</a:t>
            </a:r>
            <a:endParaRPr lang="en-US" sz="1400" b="1">
              <a:latin typeface="Calibri" pitchFamily="34" charset="0"/>
            </a:endParaRPr>
          </a:p>
          <a:p>
            <a:pPr>
              <a:lnSpc>
                <a:spcPct val="150000"/>
              </a:lnSpc>
            </a:pPr>
            <a:r>
              <a:rPr lang="ar-SA" sz="1400" b="1">
                <a:latin typeface="Calibri" pitchFamily="34" charset="0"/>
              </a:rPr>
              <a:t>5- </a:t>
            </a:r>
            <a:r>
              <a:rPr lang="ar-JO" sz="1400" b="1">
                <a:latin typeface="Calibri" pitchFamily="34" charset="0"/>
              </a:rPr>
              <a:t>كحماية من الروح الشريرة </a:t>
            </a:r>
            <a:r>
              <a:rPr lang="ar-SA" sz="1400" b="1">
                <a:latin typeface="Calibri" pitchFamily="34" charset="0"/>
              </a:rPr>
              <a:t>.</a:t>
            </a:r>
            <a:endParaRPr lang="en-US" sz="1400" b="1">
              <a:latin typeface="Calibri" pitchFamily="34" charset="0"/>
            </a:endParaRPr>
          </a:p>
          <a:p>
            <a:pPr>
              <a:lnSpc>
                <a:spcPct val="150000"/>
              </a:lnSpc>
            </a:pPr>
            <a:r>
              <a:rPr lang="ar-SA" sz="1400" b="1">
                <a:latin typeface="Calibri" pitchFamily="34" charset="0"/>
              </a:rPr>
              <a:t>6- </a:t>
            </a:r>
            <a:r>
              <a:rPr lang="ar-JO" sz="1400" b="1">
                <a:latin typeface="Calibri" pitchFamily="34" charset="0"/>
              </a:rPr>
              <a:t>كحماية من عين الحسود </a:t>
            </a:r>
            <a:r>
              <a:rPr lang="ar-SA" sz="1400" b="1">
                <a:latin typeface="Calibri" pitchFamily="34" charset="0"/>
              </a:rPr>
              <a:t>.</a:t>
            </a:r>
            <a:endParaRPr lang="en-US" sz="1400" b="1">
              <a:latin typeface="Calibri" pitchFamily="34" charset="0"/>
            </a:endParaRPr>
          </a:p>
          <a:p>
            <a:pPr>
              <a:lnSpc>
                <a:spcPct val="150000"/>
              </a:lnSpc>
            </a:pPr>
            <a:r>
              <a:rPr lang="ar-SA" sz="1400" b="1">
                <a:latin typeface="Calibri" pitchFamily="34" charset="0"/>
              </a:rPr>
              <a:t>7- </a:t>
            </a:r>
            <a:r>
              <a:rPr lang="ar-JO" sz="1400" b="1">
                <a:latin typeface="Calibri" pitchFamily="34" charset="0"/>
              </a:rPr>
              <a:t>منها ما كان يستعمل كنذر </a:t>
            </a:r>
            <a:r>
              <a:rPr lang="ar-SA" sz="1400" b="1">
                <a:latin typeface="Calibri" pitchFamily="34" charset="0"/>
              </a:rPr>
              <a:t>.</a:t>
            </a:r>
            <a:endParaRPr lang="en-US" sz="1400" b="1">
              <a:latin typeface="Calibri" pitchFamily="34" charset="0"/>
            </a:endParaRPr>
          </a:p>
          <a:p>
            <a:pPr>
              <a:lnSpc>
                <a:spcPct val="150000"/>
              </a:lnSpc>
            </a:pPr>
            <a:r>
              <a:rPr lang="ar-SA" sz="1400" b="1">
                <a:latin typeface="Calibri" pitchFamily="34" charset="0"/>
              </a:rPr>
              <a:t>8- </a:t>
            </a:r>
            <a:r>
              <a:rPr lang="ar-JO" sz="1400" b="1">
                <a:latin typeface="Calibri" pitchFamily="34" charset="0"/>
              </a:rPr>
              <a:t>كحماية للأطفال ضد القرينة والجن</a:t>
            </a:r>
            <a:r>
              <a:rPr lang="ar-SA" sz="1400" b="1">
                <a:latin typeface="Calibri" pitchFamily="34" charset="0"/>
              </a:rPr>
              <a:t>.</a:t>
            </a:r>
            <a:endParaRPr lang="en-US" b="1">
              <a:latin typeface="Calibri" pitchFamily="34" charset="0"/>
            </a:endParaRPr>
          </a:p>
        </p:txBody>
      </p:sp>
      <p:pic>
        <p:nvPicPr>
          <p:cNvPr id="25602" name="Picture 2" descr="http://t3.gstatic.com/images?q=tbn:ANd9GcRPHFc-c7TCJC7KauDWKFQD3IfWz4CHVrfI-CR3xNVjauIOeLhNdQ"/>
          <p:cNvPicPr>
            <a:picLocks noChangeAspect="1" noChangeArrowheads="1"/>
          </p:cNvPicPr>
          <p:nvPr/>
        </p:nvPicPr>
        <p:blipFill>
          <a:blip r:embed="rId2"/>
          <a:srcRect/>
          <a:stretch>
            <a:fillRect/>
          </a:stretch>
        </p:blipFill>
        <p:spPr bwMode="auto">
          <a:xfrm>
            <a:off x="1285875" y="4000500"/>
            <a:ext cx="1847850" cy="2476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Box 1"/>
          <p:cNvSpPr txBox="1">
            <a:spLocks noChangeArrowheads="1"/>
          </p:cNvSpPr>
          <p:nvPr/>
        </p:nvSpPr>
        <p:spPr bwMode="auto">
          <a:xfrm>
            <a:off x="428625" y="642938"/>
            <a:ext cx="8143875" cy="3140075"/>
          </a:xfrm>
          <a:prstGeom prst="rect">
            <a:avLst/>
          </a:prstGeom>
          <a:noFill/>
          <a:ln w="9525">
            <a:noFill/>
            <a:miter lim="800000"/>
            <a:headEnd/>
            <a:tailEnd/>
          </a:ln>
        </p:spPr>
        <p:txBody>
          <a:bodyPr>
            <a:spAutoFit/>
          </a:bodyPr>
          <a:lstStyle/>
          <a:p>
            <a:pPr algn="ctr">
              <a:lnSpc>
                <a:spcPct val="200000"/>
              </a:lnSpc>
            </a:pPr>
            <a:r>
              <a:rPr lang="ar-JO" b="1" u="sng">
                <a:latin typeface="Calibri" pitchFamily="34" charset="0"/>
              </a:rPr>
              <a:t>كان لبعض أنواع الخرز ارتباط ببعض المعتقدات مثل</a:t>
            </a:r>
            <a:r>
              <a:rPr lang="ar-JO" u="sng">
                <a:latin typeface="Calibri" pitchFamily="34" charset="0"/>
              </a:rPr>
              <a:t>:</a:t>
            </a:r>
            <a:endParaRPr lang="en-US" u="sng">
              <a:latin typeface="Calibri" pitchFamily="34" charset="0"/>
            </a:endParaRPr>
          </a:p>
          <a:p>
            <a:pPr>
              <a:lnSpc>
                <a:spcPct val="200000"/>
              </a:lnSpc>
            </a:pPr>
            <a:r>
              <a:rPr lang="ar-SA">
                <a:latin typeface="Calibri" pitchFamily="34" charset="0"/>
              </a:rPr>
              <a:t>1- </a:t>
            </a:r>
            <a:r>
              <a:rPr lang="ar-JO">
                <a:latin typeface="Calibri" pitchFamily="34" charset="0"/>
              </a:rPr>
              <a:t>خرز المرجان يحفظ الأرواح والأنفس ويساعد في منع الحسد.</a:t>
            </a:r>
            <a:endParaRPr lang="en-US">
              <a:latin typeface="Calibri" pitchFamily="34" charset="0"/>
            </a:endParaRPr>
          </a:p>
          <a:p>
            <a:pPr>
              <a:lnSpc>
                <a:spcPct val="200000"/>
              </a:lnSpc>
            </a:pPr>
            <a:r>
              <a:rPr lang="ar-SA">
                <a:latin typeface="Calibri" pitchFamily="34" charset="0"/>
              </a:rPr>
              <a:t>2- </a:t>
            </a:r>
            <a:r>
              <a:rPr lang="ar-JO">
                <a:latin typeface="Calibri" pitchFamily="34" charset="0"/>
              </a:rPr>
              <a:t>خرز العنبر يجعل الصحة جيدة، والعنبر لونان لون أحمر ولون آخر أصفر (الكهرمان)، العنبر الأحمر يتم قطعه من شجر النخيل، والعنبر الأصفر (الكهرمان) يأتي من البحر، وشاع استخدام هذا النوع من الحجارة في مناطق جنوب فلسطين.</a:t>
            </a:r>
            <a:endParaRPr lang="en-US">
              <a:latin typeface="Calibri" pitchFamily="34" charset="0"/>
            </a:endParaRPr>
          </a:p>
          <a:p>
            <a:pPr algn="l" rtl="0"/>
            <a:endParaRPr lang="en-US">
              <a:latin typeface="Calibri" pitchFamily="34" charset="0"/>
            </a:endParaRPr>
          </a:p>
        </p:txBody>
      </p:sp>
      <p:pic>
        <p:nvPicPr>
          <p:cNvPr id="26626" name="Picture 2" descr="http://www.zahralhannon.com/ar/images/2012/image53.gif"/>
          <p:cNvPicPr>
            <a:picLocks noChangeAspect="1" noChangeArrowheads="1"/>
          </p:cNvPicPr>
          <p:nvPr/>
        </p:nvPicPr>
        <p:blipFill>
          <a:blip r:embed="rId2"/>
          <a:srcRect/>
          <a:stretch>
            <a:fillRect/>
          </a:stretch>
        </p:blipFill>
        <p:spPr bwMode="auto">
          <a:xfrm>
            <a:off x="1000125" y="3357563"/>
            <a:ext cx="4252913" cy="2976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1"/>
          <p:cNvSpPr txBox="1">
            <a:spLocks noChangeArrowheads="1"/>
          </p:cNvSpPr>
          <p:nvPr/>
        </p:nvSpPr>
        <p:spPr bwMode="auto">
          <a:xfrm>
            <a:off x="285750" y="714375"/>
            <a:ext cx="8572500" cy="5400675"/>
          </a:xfrm>
          <a:prstGeom prst="rect">
            <a:avLst/>
          </a:prstGeom>
          <a:noFill/>
          <a:ln w="9525">
            <a:noFill/>
            <a:miter lim="800000"/>
            <a:headEnd/>
            <a:tailEnd/>
          </a:ln>
        </p:spPr>
        <p:txBody>
          <a:bodyPr>
            <a:spAutoFit/>
          </a:bodyPr>
          <a:lstStyle/>
          <a:p>
            <a:pPr algn="ctr">
              <a:lnSpc>
                <a:spcPct val="150000"/>
              </a:lnSpc>
            </a:pPr>
            <a:r>
              <a:rPr lang="ar-SA" b="1" u="sng">
                <a:latin typeface="Calibri" pitchFamily="34" charset="0"/>
              </a:rPr>
              <a:t>واقع حرفة صناعة الحلي في فلسطين</a:t>
            </a:r>
          </a:p>
          <a:p>
            <a:pPr>
              <a:lnSpc>
                <a:spcPct val="150000"/>
              </a:lnSpc>
            </a:pPr>
            <a:endParaRPr lang="en-US">
              <a:latin typeface="Calibri" pitchFamily="34" charset="0"/>
            </a:endParaRPr>
          </a:p>
          <a:p>
            <a:pPr>
              <a:lnSpc>
                <a:spcPct val="150000"/>
              </a:lnSpc>
            </a:pPr>
            <a:r>
              <a:rPr lang="ar-JO" sz="1400" b="1">
                <a:latin typeface="Calibri" pitchFamily="34" charset="0"/>
              </a:rPr>
              <a:t>في حين كانت صناعة الملابس والتطريز تقتصر على إبداع المرأة الفلسطينية ومهارتها في التطريز، اعتمدت صناعة الحلي على تفنن ومهارة الرجل بشكل أكبر. ويبدو أن النساء العربيات بشكل عام والفلسطينيات بشكل خاص، قد لجأن إلى عمل الحلي بأيديهن وكانت صناعتها مقتصرة على العـذارى والتي أغلبها كانت في نظم اللؤلؤ والمرجان والعقيق الكهرمان والخرز الملون، وقد ورد في الشعر (قول النابغة):</a:t>
            </a:r>
            <a:endParaRPr lang="en-US" sz="1400" b="1">
              <a:latin typeface="Calibri" pitchFamily="34" charset="0"/>
            </a:endParaRPr>
          </a:p>
          <a:p>
            <a:pPr>
              <a:lnSpc>
                <a:spcPct val="150000"/>
              </a:lnSpc>
            </a:pPr>
            <a:r>
              <a:rPr lang="ar-JO" sz="1400" b="1">
                <a:latin typeface="Calibri" pitchFamily="34" charset="0"/>
              </a:rPr>
              <a:t> أخذت العذارى عقدها فنظمته                   من لؤلؤ متتابع متسرد. </a:t>
            </a:r>
            <a:endParaRPr lang="en-US" sz="1400" b="1">
              <a:latin typeface="Calibri" pitchFamily="34" charset="0"/>
            </a:endParaRPr>
          </a:p>
          <a:p>
            <a:pPr>
              <a:lnSpc>
                <a:spcPct val="150000"/>
              </a:lnSpc>
            </a:pPr>
            <a:r>
              <a:rPr lang="ar-JO" sz="1400" b="1">
                <a:latin typeface="Calibri" pitchFamily="34" charset="0"/>
              </a:rPr>
              <a:t>أما الصناعات التي كانت على شيء من التعقيد فهناك محلات صاغة خاصة، يعمل بهاالرجال، نظرا الى ما تحتاج اليه تحتاج النفخ في الكير، والطرق وصياغة المعادن والتي تحتاج إلى ورش وعدد ومهارات خاصة بالرجال، لم تكن معروفة لدى النساء في ذلك الوقت.</a:t>
            </a:r>
            <a:endParaRPr lang="ar-SA" sz="1400" b="1">
              <a:latin typeface="Calibri" pitchFamily="34" charset="0"/>
            </a:endParaRPr>
          </a:p>
          <a:p>
            <a:pPr>
              <a:lnSpc>
                <a:spcPct val="150000"/>
              </a:lnSpc>
            </a:pPr>
            <a:r>
              <a:rPr lang="ar-JO" sz="1400" b="1">
                <a:latin typeface="Calibri" pitchFamily="34" charset="0"/>
              </a:rPr>
              <a:t>وتعود بداية الصناعات المعدنية بشكل عام وصناعة الحلي بشكل خاص إلى المهاجرين الأرمن، الذين استقروا في المدن الفلسطينية وهي: يافا والقدس ونابلس والناصرة وعكا. وتعلم منهم أهل هذه المدن هذه الحرفة، وكانت الصناعات المعدنية تنتج الأدوات النحاسية والفضية والخناجر الذهبية والفضية المطعمة بالأحجار الكريمة والعاج، اضافة الى صناعة الحلي والمصوغات الذهبية. واشتهر من بين الصاغة في طول وعرض البلاد الصائغ الأرمني حنا من القدس، والذي اعتاد على نقش اسمه على القطع التي كان يصوغها، كما تردد اسمه ايضا في اغاني التراث الشعبي الفلسطيني، ويوجد حاليا في بيت لحم منشأة تعمل في تشكيل الفضة.</a:t>
            </a:r>
            <a:endParaRPr lang="en-US" sz="1400" b="1">
              <a:latin typeface="Calibri" pitchFamily="34" charset="0"/>
            </a:endParaRPr>
          </a:p>
          <a:p>
            <a:pPr>
              <a:lnSpc>
                <a:spcPct val="150000"/>
              </a:lnSpc>
            </a:pPr>
            <a:r>
              <a:rPr lang="ar-JO" sz="1400" b="1">
                <a:latin typeface="Calibri" pitchFamily="34" charset="0"/>
              </a:rPr>
              <a:t> وصناعة الحلي في فلسطين اشتهرت لدى بعض العائلات البدوية، فهي تأتي مقام المجوهرات للزينة لدى البدوية خاصة في منطقة أريحا.</a:t>
            </a:r>
            <a:endParaRPr lang="en-US" sz="1400" b="1">
              <a:latin typeface="Calibri" pitchFamily="34" charset="0"/>
            </a:endParaRPr>
          </a:p>
          <a:p>
            <a:pPr>
              <a:lnSpc>
                <a:spcPct val="150000"/>
              </a:lnSpc>
            </a:pPr>
            <a:endParaRPr lang="en-US" sz="1400" b="1">
              <a:latin typeface="Calibri" pitchFamily="34" charset="0"/>
            </a:endParaRPr>
          </a:p>
          <a:p>
            <a:pPr algn="l" rtl="0"/>
            <a:endParaRPr lang="en-US">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Box 1"/>
          <p:cNvSpPr txBox="1">
            <a:spLocks noChangeArrowheads="1"/>
          </p:cNvSpPr>
          <p:nvPr/>
        </p:nvSpPr>
        <p:spPr bwMode="auto">
          <a:xfrm>
            <a:off x="357188" y="500063"/>
            <a:ext cx="8358187" cy="6478587"/>
          </a:xfrm>
          <a:prstGeom prst="rect">
            <a:avLst/>
          </a:prstGeom>
          <a:noFill/>
          <a:ln w="9525">
            <a:noFill/>
            <a:miter lim="800000"/>
            <a:headEnd/>
            <a:tailEnd/>
          </a:ln>
        </p:spPr>
        <p:txBody>
          <a:bodyPr>
            <a:spAutoFit/>
          </a:bodyPr>
          <a:lstStyle/>
          <a:p>
            <a:pPr algn="ctr">
              <a:lnSpc>
                <a:spcPct val="150000"/>
              </a:lnSpc>
            </a:pPr>
            <a:r>
              <a:rPr lang="ar-JO" b="1" u="sng">
                <a:latin typeface="Calibri" pitchFamily="34" charset="0"/>
              </a:rPr>
              <a:t>التوصيات والمقترحات</a:t>
            </a:r>
            <a:endParaRPr lang="ar-SA" b="1" u="sng">
              <a:latin typeface="Calibri" pitchFamily="34" charset="0"/>
            </a:endParaRPr>
          </a:p>
          <a:p>
            <a:pPr algn="ctr">
              <a:lnSpc>
                <a:spcPct val="150000"/>
              </a:lnSpc>
            </a:pPr>
            <a:endParaRPr lang="en-US">
              <a:latin typeface="Calibri" pitchFamily="34" charset="0"/>
            </a:endParaRPr>
          </a:p>
          <a:p>
            <a:pPr>
              <a:lnSpc>
                <a:spcPct val="150000"/>
              </a:lnSpc>
            </a:pPr>
            <a:r>
              <a:rPr lang="ar-JO" sz="1400" b="1">
                <a:latin typeface="Calibri" pitchFamily="34" charset="0"/>
              </a:rPr>
              <a:t>من خلال النتائج المستخلصة وفي ضوء ما تقدم، يمكن وضع التوصيات والاقتراحات التي أسفرت الدراسة عنها:</a:t>
            </a:r>
            <a:endParaRPr lang="en-US" sz="1400" b="1">
              <a:latin typeface="Calibri" pitchFamily="34" charset="0"/>
            </a:endParaRPr>
          </a:p>
          <a:p>
            <a:pPr>
              <a:lnSpc>
                <a:spcPct val="150000"/>
              </a:lnSpc>
            </a:pPr>
            <a:r>
              <a:rPr lang="ar-SA" sz="1400" b="1">
                <a:latin typeface="Calibri" pitchFamily="34" charset="0"/>
              </a:rPr>
              <a:t>1- التمسك بالتراث الفلسطيني والمحافظة عليه فهو جزء من اصالة شعبنا.</a:t>
            </a:r>
            <a:endParaRPr lang="en-US" sz="1400" b="1">
              <a:latin typeface="Calibri" pitchFamily="34" charset="0"/>
            </a:endParaRPr>
          </a:p>
          <a:p>
            <a:pPr>
              <a:lnSpc>
                <a:spcPct val="150000"/>
              </a:lnSpc>
            </a:pPr>
            <a:r>
              <a:rPr lang="ar-SA" sz="1400" b="1">
                <a:latin typeface="Calibri" pitchFamily="34" charset="0"/>
              </a:rPr>
              <a:t>2- </a:t>
            </a:r>
            <a:r>
              <a:rPr lang="ar-JO" sz="1400" b="1">
                <a:latin typeface="Calibri" pitchFamily="34" charset="0"/>
              </a:rPr>
              <a:t>التأكيد على قيمة هذه الحرفة وأهميتها كجزء مكمل في الزي  الشعبي التقليدي الفلسطيني.</a:t>
            </a:r>
            <a:endParaRPr lang="en-US" sz="1400" b="1">
              <a:latin typeface="Calibri" pitchFamily="34" charset="0"/>
            </a:endParaRPr>
          </a:p>
          <a:p>
            <a:pPr>
              <a:lnSpc>
                <a:spcPct val="150000"/>
              </a:lnSpc>
            </a:pPr>
            <a:r>
              <a:rPr lang="ar-SA" sz="1400" b="1">
                <a:latin typeface="Calibri" pitchFamily="34" charset="0"/>
              </a:rPr>
              <a:t>3- </a:t>
            </a:r>
            <a:r>
              <a:rPr lang="ar-JO" sz="1400" b="1">
                <a:latin typeface="Calibri" pitchFamily="34" charset="0"/>
              </a:rPr>
              <a:t>تشكيل لجنة خبراء من وزارة الثقافة وفنانين مهتمين في جمع وتوثيق الزخارف الفنية للحلي التقليدية الفلسطينية.</a:t>
            </a:r>
            <a:endParaRPr lang="en-US" sz="1400" b="1">
              <a:latin typeface="Calibri" pitchFamily="34" charset="0"/>
            </a:endParaRPr>
          </a:p>
          <a:p>
            <a:pPr>
              <a:lnSpc>
                <a:spcPct val="150000"/>
              </a:lnSpc>
            </a:pPr>
            <a:r>
              <a:rPr lang="ar-SA" sz="1400" b="1">
                <a:latin typeface="Calibri" pitchFamily="34" charset="0"/>
              </a:rPr>
              <a:t>4- </a:t>
            </a:r>
            <a:r>
              <a:rPr lang="ar-JO" sz="1400" b="1">
                <a:latin typeface="Calibri" pitchFamily="34" charset="0"/>
              </a:rPr>
              <a:t>أثبتت هذه الدراسة مدى أهمية وضع إستراتيجية واضحة في ضرورة نشر الوعي  وخلق الثقة لدى جيل الشباب في استخدام الموروث الشعبي الفلسطيني بما فيه الحلي التقليدية.</a:t>
            </a:r>
            <a:endParaRPr lang="en-US" sz="1400" b="1">
              <a:latin typeface="Calibri" pitchFamily="34" charset="0"/>
            </a:endParaRPr>
          </a:p>
          <a:p>
            <a:pPr>
              <a:lnSpc>
                <a:spcPct val="150000"/>
              </a:lnSpc>
            </a:pPr>
            <a:r>
              <a:rPr lang="ar-SA" sz="1400" b="1">
                <a:latin typeface="Calibri" pitchFamily="34" charset="0"/>
              </a:rPr>
              <a:t>5- </a:t>
            </a:r>
            <a:r>
              <a:rPr lang="ar-JO" sz="1400" b="1">
                <a:latin typeface="Calibri" pitchFamily="34" charset="0"/>
              </a:rPr>
              <a:t>ضرورة العمل على عقد ورشات عمل وزيارات ميدانية  لقصص نجاح لأفراد استطاعوا أن يطوروا ويضيفوا على هذه الحرفة مع الحفاظ على هويتها الفلسطينية، أو قصص نجاح لدى دول نامية استطاعت أن تستغل صناعاتها التقليدية في مواجهة تحديات المنافسة العالمية في: </a:t>
            </a:r>
            <a:r>
              <a:rPr lang="ar-JO" sz="1400" b="1" u="sng">
                <a:latin typeface="Calibri" pitchFamily="34" charset="0"/>
              </a:rPr>
              <a:t>أولاً</a:t>
            </a:r>
            <a:r>
              <a:rPr lang="ar-JO" sz="1400" b="1">
                <a:latin typeface="Calibri" pitchFamily="34" charset="0"/>
              </a:rPr>
              <a:t> زيادة ودعم وتنمية الاقتصاد. </a:t>
            </a:r>
            <a:r>
              <a:rPr lang="ar-JO" sz="1400" b="1" u="sng">
                <a:latin typeface="Calibri" pitchFamily="34" charset="0"/>
              </a:rPr>
              <a:t>ثانياً</a:t>
            </a:r>
            <a:r>
              <a:rPr lang="ar-JO" sz="1400" b="1">
                <a:latin typeface="Calibri" pitchFamily="34" charset="0"/>
              </a:rPr>
              <a:t> ينبغي على وزارة الثقافة ومراكز الفنون توفير المعلومات حول مختلف أشكال الحلي التقليدية وجعلها متاحة أمام أصحاب الورش وتوضيح أهم المزايا وتقنيات المواد الخام وتكلفتها كيفية والحصول عليها.</a:t>
            </a:r>
            <a:endParaRPr lang="ar-SA" sz="1400" b="1">
              <a:latin typeface="Calibri" pitchFamily="34" charset="0"/>
            </a:endParaRPr>
          </a:p>
          <a:p>
            <a:pPr>
              <a:lnSpc>
                <a:spcPct val="150000"/>
              </a:lnSpc>
            </a:pPr>
            <a:r>
              <a:rPr lang="ar-SA" sz="1400" b="1">
                <a:latin typeface="Calibri" pitchFamily="34" charset="0"/>
              </a:rPr>
              <a:t>6- </a:t>
            </a:r>
            <a:r>
              <a:rPr lang="ar-JO" sz="1400" b="1">
                <a:latin typeface="Calibri" pitchFamily="34" charset="0"/>
              </a:rPr>
              <a:t>ضرورة الاهتمام ببرامج التدريب للعاملين  في حقول هذه الحرفة وخاصة لأن الكثير من العاملين يشعرون بوجود ضعف في استيعاب التكنولوجيا الحديثة في العدد والأدوات وكيفية ادخالها وتشغيلها لصالح أعمال الفنون التقليدية.</a:t>
            </a:r>
            <a:endParaRPr lang="en-US" sz="1400" b="1">
              <a:latin typeface="Calibri" pitchFamily="34" charset="0"/>
            </a:endParaRPr>
          </a:p>
          <a:p>
            <a:pPr>
              <a:lnSpc>
                <a:spcPct val="150000"/>
              </a:lnSpc>
            </a:pPr>
            <a:r>
              <a:rPr lang="ar-SA" sz="1400" b="1">
                <a:latin typeface="Calibri" pitchFamily="34" charset="0"/>
              </a:rPr>
              <a:t>7- </a:t>
            </a:r>
            <a:r>
              <a:rPr lang="ar-JO" sz="1400" b="1">
                <a:latin typeface="Calibri" pitchFamily="34" charset="0"/>
              </a:rPr>
              <a:t>ضرورة اهتمام جامعاتنا الفلسطينية بالتراث الشعبي الفلسطيني وتخصيص مساق اجباري لكافة التخصصات لتعريف اجيالنا بالتراث الفلسطيني.</a:t>
            </a:r>
            <a:endParaRPr lang="en-US" sz="1400" b="1">
              <a:latin typeface="Calibri" pitchFamily="34" charset="0"/>
            </a:endParaRPr>
          </a:p>
          <a:p>
            <a:pPr>
              <a:lnSpc>
                <a:spcPct val="150000"/>
              </a:lnSpc>
            </a:pPr>
            <a:r>
              <a:rPr lang="ar-SA" sz="1400" b="1">
                <a:latin typeface="Calibri" pitchFamily="34" charset="0"/>
              </a:rPr>
              <a:t>8- </a:t>
            </a:r>
            <a:r>
              <a:rPr lang="ar-JO" sz="1400" b="1">
                <a:latin typeface="Calibri" pitchFamily="34" charset="0"/>
              </a:rPr>
              <a:t>ضرورة ادخال الموروث الشعبي في مناهجنا الدراسية الفلسطينية كي يبقى التراث محفورا في ذاكرة اجيالنا القادمة.</a:t>
            </a:r>
            <a:endParaRPr lang="en-US" sz="1400" b="1">
              <a:latin typeface="Calibri" pitchFamily="34" charset="0"/>
            </a:endParaRPr>
          </a:p>
          <a:p>
            <a:endParaRPr lang="ar-SA" sz="1400">
              <a:latin typeface="Calibri" pitchFamily="34" charset="0"/>
            </a:endParaRPr>
          </a:p>
          <a:p>
            <a:endParaRPr lang="en-US" sz="1400">
              <a:latin typeface="Calibri" pitchFamily="34" charset="0"/>
            </a:endParaRPr>
          </a:p>
          <a:p>
            <a:pPr rtl="0"/>
            <a:endParaRPr lang="en-US">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Box 1"/>
          <p:cNvSpPr txBox="1">
            <a:spLocks noChangeArrowheads="1"/>
          </p:cNvSpPr>
          <p:nvPr/>
        </p:nvSpPr>
        <p:spPr bwMode="auto">
          <a:xfrm>
            <a:off x="357188" y="285750"/>
            <a:ext cx="8358187" cy="6416675"/>
          </a:xfrm>
          <a:prstGeom prst="rect">
            <a:avLst/>
          </a:prstGeom>
          <a:noFill/>
          <a:ln w="9525">
            <a:noFill/>
            <a:miter lim="800000"/>
            <a:headEnd/>
            <a:tailEnd/>
          </a:ln>
        </p:spPr>
        <p:txBody>
          <a:bodyPr>
            <a:spAutoFit/>
          </a:bodyPr>
          <a:lstStyle/>
          <a:p>
            <a:pPr algn="ctr">
              <a:lnSpc>
                <a:spcPct val="150000"/>
              </a:lnSpc>
            </a:pPr>
            <a:r>
              <a:rPr lang="ar-SA" b="1" u="sng">
                <a:latin typeface="Calibri" pitchFamily="34" charset="0"/>
              </a:rPr>
              <a:t>الخاتمة</a:t>
            </a:r>
          </a:p>
          <a:p>
            <a:pPr algn="ctr">
              <a:lnSpc>
                <a:spcPct val="150000"/>
              </a:lnSpc>
            </a:pPr>
            <a:endParaRPr lang="en-US">
              <a:latin typeface="Calibri" pitchFamily="34" charset="0"/>
            </a:endParaRPr>
          </a:p>
          <a:p>
            <a:pPr>
              <a:lnSpc>
                <a:spcPct val="150000"/>
              </a:lnSpc>
            </a:pPr>
            <a:r>
              <a:rPr lang="ar-SA" sz="1400" b="1">
                <a:latin typeface="Calibri" pitchFamily="34" charset="0"/>
              </a:rPr>
              <a:t>الحمد لله الذي أعاننا على انجاز هذه الورقة البحثية المتواضعة بعنوان " الحلي التقليدية المكملة للأزياء الشعبية الفلسطينية".</a:t>
            </a:r>
            <a:endParaRPr lang="en-US" sz="1400" b="1">
              <a:latin typeface="Calibri" pitchFamily="34" charset="0"/>
            </a:endParaRPr>
          </a:p>
          <a:p>
            <a:pPr>
              <a:lnSpc>
                <a:spcPct val="150000"/>
              </a:lnSpc>
            </a:pPr>
            <a:r>
              <a:rPr lang="ar-SA" sz="1400" b="1">
                <a:latin typeface="Calibri" pitchFamily="34" charset="0"/>
              </a:rPr>
              <a:t>من خلال هذه الورقة لا بد من القول: ان التراث الثقافي لأي مجتمع لا يقتصر على مجرد تاريخه وتسجيله فقط، وإنما يجب ان يسعى المجتمع إلى حمايته من الذوبان والانقراض وتفصيله ليكون أثرا ملموسا نحو تحقيق التنمية المستدامة.</a:t>
            </a:r>
            <a:endParaRPr lang="en-US" sz="1400" b="1">
              <a:latin typeface="Calibri" pitchFamily="34" charset="0"/>
            </a:endParaRPr>
          </a:p>
          <a:p>
            <a:pPr>
              <a:lnSpc>
                <a:spcPct val="150000"/>
              </a:lnSpc>
            </a:pPr>
            <a:r>
              <a:rPr lang="ar-SA" sz="1400" b="1">
                <a:latin typeface="Calibri" pitchFamily="34" charset="0"/>
              </a:rPr>
              <a:t>فالتراث يمثل ثروة حضارية للشعوب، فهو يعبر عن قيمها وأفكارها ومعتقداتها وعاداتها وتقاليدها، فالتراث روح الأمة الخالد، فلنعمل جاهدين وسويا على التمسك بأصالة تراثنا الفلسطيني العميق، والمحافظة عليه، فهو التاريخ المادي والمرآة الحقيقية لشعبنا الفلسطيني الصامد.</a:t>
            </a:r>
            <a:endParaRPr lang="en-US" sz="1400" b="1">
              <a:latin typeface="Calibri" pitchFamily="34" charset="0"/>
            </a:endParaRPr>
          </a:p>
          <a:p>
            <a:pPr>
              <a:lnSpc>
                <a:spcPct val="150000"/>
              </a:lnSpc>
            </a:pPr>
            <a:r>
              <a:rPr lang="ar-SA" sz="1400" b="1">
                <a:latin typeface="Calibri" pitchFamily="34" charset="0"/>
              </a:rPr>
              <a:t>ان الاهتمام بالتراث يساعد إنعاش الوضع الاقتصادي، وخاصة السياحة، وإيجاد فرص عمل لهذا الشباب العاطل عن العمل، ونحن أبناء هذا الشعب الفلسطيني نعاني هذا الوضع الاقتصادي السيء، فلا بد من تحسينه وتطويره.</a:t>
            </a:r>
          </a:p>
          <a:p>
            <a:pPr>
              <a:lnSpc>
                <a:spcPct val="150000"/>
              </a:lnSpc>
            </a:pPr>
            <a:r>
              <a:rPr lang="ar-SA" sz="1400" b="1">
                <a:latin typeface="Calibri" pitchFamily="34" charset="0"/>
              </a:rPr>
              <a:t>وفي ختام ورقتنا البحثية هذه نقول انا وزميلتي: ان تراثنا الفلسطيني سرقه الإسرائيليون حيث لم يكتفوا بسرقة الأرض والإنسان حتى انهم سرقوا ثوب بيت لحم وسجلوه في الموسوعة العالمية بأنه ثوب إسرائيلي، فالمطلوب وقفة جادة من مؤسساتنا وإعلامنا لحماية هذا التراث وصونه من الاندثار والانقراض.</a:t>
            </a:r>
            <a:endParaRPr lang="en-US" sz="1400" b="1">
              <a:latin typeface="Calibri" pitchFamily="34" charset="0"/>
            </a:endParaRPr>
          </a:p>
          <a:p>
            <a:pPr>
              <a:lnSpc>
                <a:spcPct val="150000"/>
              </a:lnSpc>
            </a:pPr>
            <a:r>
              <a:rPr lang="ar-SA" sz="1400" b="1">
                <a:latin typeface="Calibri" pitchFamily="34" charset="0"/>
              </a:rPr>
              <a:t>ونحن – بطبيعة الحال_ نعتز ونفتخر عندما نتحدث عن تراثنا الفلسطيني العريق الذي صمد رغم محاولات التزييف من قبل الصهاينة على مدى سنوات طوال.</a:t>
            </a:r>
            <a:endParaRPr lang="en-US" sz="1400" b="1">
              <a:latin typeface="Calibri" pitchFamily="34" charset="0"/>
            </a:endParaRPr>
          </a:p>
          <a:p>
            <a:pPr>
              <a:lnSpc>
                <a:spcPct val="150000"/>
              </a:lnSpc>
            </a:pPr>
            <a:r>
              <a:rPr lang="ar-SA" sz="1400" b="1">
                <a:latin typeface="Calibri" pitchFamily="34" charset="0"/>
              </a:rPr>
              <a:t>لم يتوقف الاندثار لتراثنا في الحلي بل هناك موروثات شعبية انقرضت، فأين السراج " وسيلة الاضاءة بالزيت" الذي انقرض في عصر الكهرباء؟!</a:t>
            </a:r>
            <a:endParaRPr lang="en-US" sz="1400" b="1">
              <a:latin typeface="Calibri" pitchFamily="34" charset="0"/>
            </a:endParaRPr>
          </a:p>
          <a:p>
            <a:pPr>
              <a:lnSpc>
                <a:spcPct val="150000"/>
              </a:lnSpc>
            </a:pPr>
            <a:r>
              <a:rPr lang="ar-SA" sz="1400" b="1">
                <a:latin typeface="Calibri" pitchFamily="34" charset="0"/>
              </a:rPr>
              <a:t>وأين الثوب الفلسطيني الذي ترتديه أجمل نساء العالم في أوروبا؟ والقطع الشعبية المطرزة تعلق في واجهات أفخم القصور، وأين إبريق الماء الفخاري والجرة؟ حيث لم يعودا وسيلة لحفظ الماء للشرب في عصر الثلاجات والتبريد.</a:t>
            </a:r>
            <a:endParaRPr lang="en-US" sz="1400" b="1">
              <a:latin typeface="Calibri" pitchFamily="34" charset="0"/>
            </a:endParaRPr>
          </a:p>
          <a:p>
            <a:pPr>
              <a:lnSpc>
                <a:spcPct val="150000"/>
              </a:lnSpc>
            </a:pPr>
            <a:r>
              <a:rPr lang="ar-SA" sz="1400" b="1">
                <a:latin typeface="Calibri" pitchFamily="34" charset="0"/>
              </a:rPr>
              <a:t>في الحقيقة مهما تحدثنا لن نفي تراثنا حقه، فلنعمل معا وسويا للحفاظ على تراثنا الفلسطيني، 			</a:t>
            </a:r>
            <a:endParaRPr lang="en-US" sz="1400" b="1">
              <a:latin typeface="Calibri" pitchFamily="34" charset="0"/>
            </a:endParaRPr>
          </a:p>
        </p:txBody>
      </p:sp>
      <p:sp>
        <p:nvSpPr>
          <p:cNvPr id="3" name="Down Arrow 2"/>
          <p:cNvSpPr/>
          <p:nvPr/>
        </p:nvSpPr>
        <p:spPr>
          <a:xfrm>
            <a:off x="714375" y="6215063"/>
            <a:ext cx="357188"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Box 1"/>
          <p:cNvSpPr txBox="1">
            <a:spLocks noChangeArrowheads="1"/>
          </p:cNvSpPr>
          <p:nvPr/>
        </p:nvSpPr>
        <p:spPr bwMode="auto">
          <a:xfrm>
            <a:off x="357188" y="571500"/>
            <a:ext cx="7643812" cy="2693988"/>
          </a:xfrm>
          <a:prstGeom prst="rect">
            <a:avLst/>
          </a:prstGeom>
          <a:noFill/>
          <a:ln w="9525">
            <a:noFill/>
            <a:miter lim="800000"/>
            <a:headEnd/>
            <a:tailEnd/>
          </a:ln>
        </p:spPr>
        <p:txBody>
          <a:bodyPr>
            <a:spAutoFit/>
          </a:bodyPr>
          <a:lstStyle/>
          <a:p>
            <a:pPr>
              <a:lnSpc>
                <a:spcPct val="150000"/>
              </a:lnSpc>
            </a:pPr>
            <a:r>
              <a:rPr lang="ar-SA" sz="1400" b="1">
                <a:latin typeface="Calibri" pitchFamily="34" charset="0"/>
              </a:rPr>
              <a:t>وصدقت الأغنية الشعبية الفلسطينية القائلة: </a:t>
            </a:r>
            <a:endParaRPr lang="en-US" sz="1400" b="1">
              <a:latin typeface="Calibri" pitchFamily="34" charset="0"/>
            </a:endParaRPr>
          </a:p>
          <a:p>
            <a:pPr>
              <a:lnSpc>
                <a:spcPct val="150000"/>
              </a:lnSpc>
            </a:pPr>
            <a:r>
              <a:rPr lang="ar-SA" sz="1400" b="1">
                <a:latin typeface="Calibri" pitchFamily="34" charset="0"/>
              </a:rPr>
              <a:t>على دلعونا على دلعونا 			فلسطين بلادي وأحلى ما يكونا</a:t>
            </a:r>
            <a:endParaRPr lang="en-US" sz="1400" b="1">
              <a:latin typeface="Calibri" pitchFamily="34" charset="0"/>
            </a:endParaRPr>
          </a:p>
          <a:p>
            <a:pPr>
              <a:lnSpc>
                <a:spcPct val="150000"/>
              </a:lnSpc>
            </a:pPr>
            <a:r>
              <a:rPr lang="ar-SA" sz="1400" b="1">
                <a:latin typeface="Calibri" pitchFamily="34" charset="0"/>
              </a:rPr>
              <a:t>على دلعونا وعلى دلعونا			راحو الحبايب ما ودعونا</a:t>
            </a:r>
            <a:endParaRPr lang="en-US" sz="1400" b="1">
              <a:latin typeface="Calibri" pitchFamily="34" charset="0"/>
            </a:endParaRPr>
          </a:p>
          <a:p>
            <a:pPr>
              <a:lnSpc>
                <a:spcPct val="150000"/>
              </a:lnSpc>
            </a:pPr>
            <a:r>
              <a:rPr lang="ar-SA" sz="1400" b="1">
                <a:latin typeface="Calibri" pitchFamily="34" charset="0"/>
              </a:rPr>
              <a:t>نتمنى لمؤتمركم التوفيق والنجاح.</a:t>
            </a:r>
            <a:endParaRPr lang="en-US" sz="1400" b="1">
              <a:latin typeface="Calibri" pitchFamily="34" charset="0"/>
            </a:endParaRPr>
          </a:p>
          <a:p>
            <a:pPr>
              <a:lnSpc>
                <a:spcPct val="150000"/>
              </a:lnSpc>
            </a:pPr>
            <a:r>
              <a:rPr lang="ar-SA" sz="1400" b="1">
                <a:latin typeface="Calibri" pitchFamily="34" charset="0"/>
              </a:rPr>
              <a:t> </a:t>
            </a:r>
            <a:endParaRPr lang="en-US" sz="1400" b="1">
              <a:latin typeface="Calibri" pitchFamily="34" charset="0"/>
            </a:endParaRPr>
          </a:p>
          <a:p>
            <a:pPr algn="ctr">
              <a:lnSpc>
                <a:spcPct val="150000"/>
              </a:lnSpc>
            </a:pPr>
            <a:r>
              <a:rPr lang="ar-SA" sz="1400" b="1">
                <a:latin typeface="Calibri" pitchFamily="34" charset="0"/>
              </a:rPr>
              <a:t>والسلام عليكم ورحمة الله وبركاته.</a:t>
            </a:r>
            <a:endParaRPr lang="en-US" sz="1400" b="1">
              <a:latin typeface="Calibri" pitchFamily="34" charset="0"/>
            </a:endParaRPr>
          </a:p>
          <a:p>
            <a:pPr>
              <a:lnSpc>
                <a:spcPct val="150000"/>
              </a:lnSpc>
            </a:pPr>
            <a:r>
              <a:rPr lang="en-US" b="1">
                <a:latin typeface="Calibri" pitchFamily="34" charset="0"/>
              </a:rPr>
              <a:t> </a:t>
            </a:r>
            <a:endParaRPr lang="en-US">
              <a:latin typeface="Calibri" pitchFamily="34" charset="0"/>
            </a:endParaRPr>
          </a:p>
          <a:p>
            <a:pPr algn="l" rtl="0"/>
            <a:endParaRPr lang="en-US">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ar-SA" sz="4000" b="1" u="sng" dirty="0" smtClean="0"/>
              <a:t>مقدمة</a:t>
            </a:r>
            <a:r>
              <a:rPr lang="en-US" dirty="0"/>
              <a:t/>
            </a:r>
            <a:br>
              <a:rPr lang="en-US" dirty="0"/>
            </a:br>
            <a:endParaRPr lang="en-US" dirty="0"/>
          </a:p>
        </p:txBody>
      </p:sp>
      <p:sp>
        <p:nvSpPr>
          <p:cNvPr id="14338" name="TextBox 4"/>
          <p:cNvSpPr txBox="1">
            <a:spLocks noChangeArrowheads="1"/>
          </p:cNvSpPr>
          <p:nvPr/>
        </p:nvSpPr>
        <p:spPr bwMode="auto">
          <a:xfrm>
            <a:off x="571500" y="857250"/>
            <a:ext cx="8143875" cy="5216525"/>
          </a:xfrm>
          <a:prstGeom prst="rect">
            <a:avLst/>
          </a:prstGeom>
          <a:noFill/>
          <a:ln w="9525">
            <a:noFill/>
            <a:miter lim="800000"/>
            <a:headEnd/>
            <a:tailEnd/>
          </a:ln>
        </p:spPr>
        <p:txBody>
          <a:bodyPr>
            <a:spAutoFit/>
          </a:bodyPr>
          <a:lstStyle/>
          <a:p>
            <a:pPr>
              <a:lnSpc>
                <a:spcPct val="150000"/>
              </a:lnSpc>
            </a:pPr>
            <a:r>
              <a:rPr lang="ar-SA" sz="1400" b="1">
                <a:latin typeface="Calibri" pitchFamily="34" charset="0"/>
              </a:rPr>
              <a:t>لكل امة تراث تفخر وتعتز به، فهو الجذر الذي يمتد في الماضي البعيد ليؤرخ للأمه امجادها العظيمة، وتعتبر الحاضر امتدادا للماضي. ويشكل التراث الصفة المميزة لكل امة عن غيرها.</a:t>
            </a:r>
            <a:endParaRPr lang="en-US" sz="1400" b="1">
              <a:latin typeface="Calibri" pitchFamily="34" charset="0"/>
            </a:endParaRPr>
          </a:p>
          <a:p>
            <a:pPr>
              <a:lnSpc>
                <a:spcPct val="150000"/>
              </a:lnSpc>
            </a:pPr>
            <a:r>
              <a:rPr lang="ar-SA" sz="1400" b="1">
                <a:latin typeface="Calibri" pitchFamily="34" charset="0"/>
              </a:rPr>
              <a:t>ووطننا فلسطين الذي هو جزء من عالمنا العربي يمتلك تنوعا ثقافيا مميزا، لكنه يواجه تحديات كبرى ومتنوعه احدها الرئيس هو الاحتلال الذي يحاول جاهدا طمس معالمنا الثقافية وتراثنا المجيد.</a:t>
            </a:r>
            <a:endParaRPr lang="en-US" sz="1400" b="1">
              <a:latin typeface="Calibri" pitchFamily="34" charset="0"/>
            </a:endParaRPr>
          </a:p>
          <a:p>
            <a:pPr>
              <a:lnSpc>
                <a:spcPct val="150000"/>
              </a:lnSpc>
            </a:pPr>
            <a:r>
              <a:rPr lang="ar-SA" sz="1400" b="1">
                <a:latin typeface="Calibri" pitchFamily="34" charset="0"/>
              </a:rPr>
              <a:t>وقد ورد ذكر كلمة تراث في القران الكريم مرة واحدة في سورة الفجر اية 16 في قوله تعالى" وتأكلون التراث أكلا لما" صدق الله العظيم. اما مشتقاتها فوردت كثيرة نوعا ما.</a:t>
            </a:r>
            <a:endParaRPr lang="en-US" sz="1400" b="1">
              <a:latin typeface="Calibri" pitchFamily="34" charset="0"/>
            </a:endParaRPr>
          </a:p>
          <a:p>
            <a:pPr>
              <a:lnSpc>
                <a:spcPct val="150000"/>
              </a:lnSpc>
            </a:pPr>
            <a:r>
              <a:rPr lang="ar-SA" sz="1400" b="1" u="sng">
                <a:latin typeface="Calibri" pitchFamily="34" charset="0"/>
              </a:rPr>
              <a:t>والتراث لغة: </a:t>
            </a:r>
            <a:r>
              <a:rPr lang="ar-SA" sz="1400" b="1">
                <a:latin typeface="Calibri" pitchFamily="34" charset="0"/>
              </a:rPr>
              <a:t>مأخوذ من الفعل ورث فنقول ورث فلان المال أي صار له المال.</a:t>
            </a:r>
            <a:endParaRPr lang="en-US" sz="1400" b="1">
              <a:latin typeface="Calibri" pitchFamily="34" charset="0"/>
            </a:endParaRPr>
          </a:p>
          <a:p>
            <a:pPr>
              <a:lnSpc>
                <a:spcPct val="150000"/>
              </a:lnSpc>
            </a:pPr>
            <a:r>
              <a:rPr lang="ar-SA" sz="1400" b="1">
                <a:latin typeface="Calibri" pitchFamily="34" charset="0"/>
              </a:rPr>
              <a:t>والوارث صفة من صفات الله عز وجل وهو الباقي الدائم الذي يرث الارض ومن عليها.</a:t>
            </a:r>
            <a:endParaRPr lang="en-US" sz="1400" b="1">
              <a:latin typeface="Calibri" pitchFamily="34" charset="0"/>
            </a:endParaRPr>
          </a:p>
          <a:p>
            <a:pPr>
              <a:lnSpc>
                <a:spcPct val="150000"/>
              </a:lnSpc>
            </a:pPr>
            <a:r>
              <a:rPr lang="ar-SA" sz="1400" b="1" u="sng">
                <a:latin typeface="Calibri" pitchFamily="34" charset="0"/>
              </a:rPr>
              <a:t>اما التراث اصطلاحا: </a:t>
            </a:r>
            <a:r>
              <a:rPr lang="ar-SA" sz="1400" b="1">
                <a:latin typeface="Calibri" pitchFamily="34" charset="0"/>
              </a:rPr>
              <a:t>فهو كل ما ورثناه (أخذناه) ممن قبلنا سواء أكان معنويا كالنظم الاجتماعية، العادات، التقاليد... الخ أو حسيا كالاموال والمنقولات والازياء وغيرها. كقوله تعالى: " ثم اورثنا الكتاب الذين اصطفينا من عبادنا" صدق الله العظيم سورة فاطر اية 32 .</a:t>
            </a:r>
            <a:endParaRPr lang="en-US" sz="1400" b="1">
              <a:latin typeface="Calibri" pitchFamily="34" charset="0"/>
            </a:endParaRPr>
          </a:p>
          <a:p>
            <a:pPr>
              <a:lnSpc>
                <a:spcPct val="150000"/>
              </a:lnSpc>
            </a:pPr>
            <a:r>
              <a:rPr lang="ar-SA" sz="1400" b="1">
                <a:latin typeface="Calibri" pitchFamily="34" charset="0"/>
              </a:rPr>
              <a:t>فالتراث هو امتداد السلف للخلف ونقطة انطلاق نحو المستقبل فهو الذاكرة الحية للفرد والمجتمع وبه يتم التعرف على هويته وانتمائه الى شعب من الشعوب.</a:t>
            </a:r>
          </a:p>
          <a:p>
            <a:pPr>
              <a:lnSpc>
                <a:spcPct val="150000"/>
              </a:lnSpc>
            </a:pPr>
            <a:r>
              <a:rPr lang="ar-SA" sz="1400" b="1">
                <a:latin typeface="Calibri" pitchFamily="34" charset="0"/>
              </a:rPr>
              <a:t>وشعبنا الفلسطيني غني بتراثه الثقافي، وفلسطين ارض الديانات تخصصت بصناعة الاراضي المقدسة تلبية لحاجات حجاج هذه الاراضي.</a:t>
            </a:r>
            <a:endParaRPr lang="en-US" sz="1400" b="1">
              <a:latin typeface="Calibri" pitchFamily="34" charset="0"/>
            </a:endParaRPr>
          </a:p>
          <a:p>
            <a:pPr>
              <a:lnSpc>
                <a:spcPct val="150000"/>
              </a:lnSpc>
            </a:pPr>
            <a:r>
              <a:rPr lang="ar-SA" sz="1400" b="1">
                <a:latin typeface="Calibri" pitchFamily="34" charset="0"/>
              </a:rPr>
              <a:t>ونحن في هذه الدراسة (الورقة البحثية) اردنا التعرف على جانب واحد من جوانب موروثنا الثقافي وهو " الحلي التقليدية المكملة للازياء الفلسطينية".</a:t>
            </a:r>
            <a:endParaRPr lang="en-US" sz="1400" b="1">
              <a:latin typeface="Calibri" pitchFamily="34" charset="0"/>
            </a:endParaRPr>
          </a:p>
          <a:p>
            <a:pPr rtl="0"/>
            <a:endParaRPr lang="en-US">
              <a:latin typeface="Calibri" pitchFamily="34" charset="0"/>
            </a:endParaRPr>
          </a:p>
        </p:txBody>
      </p:sp>
      <p:sp>
        <p:nvSpPr>
          <p:cNvPr id="6" name="Down Arrow 5"/>
          <p:cNvSpPr/>
          <p:nvPr/>
        </p:nvSpPr>
        <p:spPr>
          <a:xfrm>
            <a:off x="1000125" y="5715000"/>
            <a:ext cx="428625"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2"/>
          <p:cNvSpPr txBox="1">
            <a:spLocks noChangeArrowheads="1"/>
          </p:cNvSpPr>
          <p:nvPr/>
        </p:nvSpPr>
        <p:spPr bwMode="auto">
          <a:xfrm>
            <a:off x="357188" y="1071563"/>
            <a:ext cx="8215312" cy="4894262"/>
          </a:xfrm>
          <a:prstGeom prst="rect">
            <a:avLst/>
          </a:prstGeom>
          <a:noFill/>
          <a:ln w="9525">
            <a:noFill/>
            <a:miter lim="800000"/>
            <a:headEnd/>
            <a:tailEnd/>
          </a:ln>
        </p:spPr>
        <p:txBody>
          <a:bodyPr>
            <a:spAutoFit/>
          </a:bodyPr>
          <a:lstStyle/>
          <a:p>
            <a:pPr>
              <a:lnSpc>
                <a:spcPct val="150000"/>
              </a:lnSpc>
            </a:pPr>
            <a:endParaRPr lang="ar-SA" sz="1400" b="1">
              <a:latin typeface="Calibri" pitchFamily="34" charset="0"/>
            </a:endParaRPr>
          </a:p>
          <a:p>
            <a:pPr>
              <a:lnSpc>
                <a:spcPct val="150000"/>
              </a:lnSpc>
            </a:pPr>
            <a:r>
              <a:rPr lang="ar-SA" sz="1400" b="1">
                <a:latin typeface="Calibri" pitchFamily="34" charset="0"/>
              </a:rPr>
              <a:t>تكاد تكون الزينة والحلي، عالم المرأة لكل العصور فالزينة ظاهرة وممارسة قديمة، ارتبطت بحياة المرأة وطبيعتها أينما وجدت في مختلف العصور بسبب طبيعتها وتكونها الذاتي المجبول بحب الجمال، فالزينة هي صدى لتحقيق ذاتها وإشباع لغريزتها، لذا أصبح التزيين والتحلي حقاً من حقوقها وجزءاً من شخصيتها وسلوكها، وعملية تكميلية لجمالها وأنوثتها التي لا تستطيع الاستغناء عنها، فنجد أنها منذ العصور البدائية وحتى عصرنا الحالي اعتادت تجميل نفسها بأبسط ما توفر لديها، ثم اجتهدت في ابتكار طرق ووسائل تضفي إلى جمالها جمالا، منتقية بحسها وجمالها أجمل القطع وأبدعها تناسقاً لتكون قلادة أو قرطاً أو سواراً الخ... من أدوات ومكملات الزينة والملابس.</a:t>
            </a:r>
            <a:endParaRPr lang="en-US" sz="1400" b="1">
              <a:latin typeface="Calibri" pitchFamily="34" charset="0"/>
            </a:endParaRPr>
          </a:p>
          <a:p>
            <a:pPr>
              <a:lnSpc>
                <a:spcPct val="150000"/>
              </a:lnSpc>
            </a:pPr>
            <a:endParaRPr lang="ar-SA" sz="1400" b="1">
              <a:latin typeface="Calibri" pitchFamily="34" charset="0"/>
            </a:endParaRPr>
          </a:p>
          <a:p>
            <a:pPr>
              <a:lnSpc>
                <a:spcPct val="150000"/>
              </a:lnSpc>
            </a:pPr>
            <a:r>
              <a:rPr lang="ar-SA" sz="1400" b="1">
                <a:latin typeface="Calibri" pitchFamily="34" charset="0"/>
              </a:rPr>
              <a:t>ولا يفوتنا أن لا نغفل ما ذكرته المصادر التاريخية إلى أن بعضاً من ضروب الزينة قد بدأت في استعمالاتها الأولى كطلاسم سحرية ترمي إلى استمالة قلوب ومشاعر المقربين من الاهل والزوج او المحب، أو كطلاسم وتعاويذ سحرية تحمي من يلبسها من الشر والحسد. فهذا الاعتقاد كان سائداً بين النساء لفترة ليست بقصيرة ما زالت آثاره تشكل قناعة عند بعضهن في المناطق البدائية والمتخلفة، إضافة إلى أن الزينة عند المرأة لها دوافع أخرى أهمها مبالغة في إظهار جمالها للمجتمع بشكل عام وللرجل بشكل خاص.</a:t>
            </a:r>
            <a:endParaRPr lang="en-US" sz="1400" b="1">
              <a:latin typeface="Calibri" pitchFamily="34" charset="0"/>
            </a:endParaRPr>
          </a:p>
          <a:p>
            <a:pPr>
              <a:lnSpc>
                <a:spcPct val="150000"/>
              </a:lnSpc>
            </a:pPr>
            <a:r>
              <a:rPr lang="ar-SA" sz="1400" b="1">
                <a:latin typeface="Calibri" pitchFamily="34" charset="0"/>
              </a:rPr>
              <a:t>ولم يهمل الدين الإسلامي زينة المرأة بل أعطى هذا الجانب اهمية كبيرة لما له من علاقة بالمرأة والمجتمع والقيم الخلقية وتحتل الحرف والصناعات اليدوية في فلسطين أهمية خاصة بين مختلف القطاعات الانتاجية نظراً للبعدين التراثي والاقتصادي. ومن انواع الحرف الفلسطينية التقليدية هي حرفة الحلي التي هي موضوع بحثنا في هذه الورقة.</a:t>
            </a:r>
            <a:endParaRPr lang="en-US" sz="1400" b="1">
              <a:latin typeface="Calibri" pitchFamily="34" charset="0"/>
            </a:endParaRPr>
          </a:p>
          <a:p>
            <a:pPr rtl="0"/>
            <a:endParaRPr lang="en-US">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1"/>
          <p:cNvSpPr txBox="1">
            <a:spLocks noChangeArrowheads="1"/>
          </p:cNvSpPr>
          <p:nvPr/>
        </p:nvSpPr>
        <p:spPr bwMode="auto">
          <a:xfrm>
            <a:off x="500063" y="714375"/>
            <a:ext cx="7929562" cy="4494213"/>
          </a:xfrm>
          <a:prstGeom prst="rect">
            <a:avLst/>
          </a:prstGeom>
          <a:noFill/>
          <a:ln w="9525">
            <a:noFill/>
            <a:miter lim="800000"/>
            <a:headEnd/>
            <a:tailEnd/>
          </a:ln>
        </p:spPr>
        <p:txBody>
          <a:bodyPr>
            <a:spAutoFit/>
          </a:bodyPr>
          <a:lstStyle/>
          <a:p>
            <a:pPr algn="ctr">
              <a:lnSpc>
                <a:spcPct val="150000"/>
              </a:lnSpc>
            </a:pPr>
            <a:r>
              <a:rPr lang="ar-SA" b="1">
                <a:latin typeface="Calibri" pitchFamily="34" charset="0"/>
              </a:rPr>
              <a:t>أهداف الدراسة: </a:t>
            </a:r>
            <a:endParaRPr lang="en-US">
              <a:latin typeface="Calibri" pitchFamily="34" charset="0"/>
            </a:endParaRPr>
          </a:p>
          <a:p>
            <a:pPr>
              <a:lnSpc>
                <a:spcPct val="150000"/>
              </a:lnSpc>
            </a:pPr>
            <a:r>
              <a:rPr lang="ar-SA">
                <a:latin typeface="Calibri" pitchFamily="34" charset="0"/>
              </a:rPr>
              <a:t>تهدف هذه الدراسة الى التعرف على الحلي التقليدية المكملة للأزياء في فلسطين من حيث أشكالها ودلالتها الرمزية والدينية والاجتماعية ، وذلك بهدف إلقاء الضوء على هذه الحرفة التي تكاد تكون قد اندثرت ، والوصول إلى المقترحات الضرورية لتطوير وإعادة إحياء هذه الحرفة.</a:t>
            </a:r>
            <a:endParaRPr lang="en-US">
              <a:latin typeface="Calibri" pitchFamily="34" charset="0"/>
            </a:endParaRPr>
          </a:p>
          <a:p>
            <a:pPr>
              <a:lnSpc>
                <a:spcPct val="150000"/>
              </a:lnSpc>
            </a:pPr>
            <a:r>
              <a:rPr lang="ar-SA" b="1">
                <a:latin typeface="Calibri" pitchFamily="34" charset="0"/>
              </a:rPr>
              <a:t> </a:t>
            </a:r>
            <a:endParaRPr lang="en-US">
              <a:latin typeface="Calibri" pitchFamily="34" charset="0"/>
            </a:endParaRPr>
          </a:p>
          <a:p>
            <a:pPr algn="ctr">
              <a:lnSpc>
                <a:spcPct val="150000"/>
              </a:lnSpc>
            </a:pPr>
            <a:r>
              <a:rPr lang="ar-SA" b="1">
                <a:latin typeface="Calibri" pitchFamily="34" charset="0"/>
              </a:rPr>
              <a:t>مشكلة الدراسة:</a:t>
            </a:r>
            <a:endParaRPr lang="en-US">
              <a:latin typeface="Calibri" pitchFamily="34" charset="0"/>
            </a:endParaRPr>
          </a:p>
          <a:p>
            <a:pPr>
              <a:lnSpc>
                <a:spcPct val="150000"/>
              </a:lnSpc>
            </a:pPr>
            <a:r>
              <a:rPr lang="ar-SA">
                <a:latin typeface="Calibri" pitchFamily="34" charset="0"/>
              </a:rPr>
              <a:t>تشهد صناعة الحلي في الآونة الأخيرة إقبالاً كبيراً ويعود ذلك بسبب انتتاح الأسواق على الأسواق العالمية إضافة إلى حب جيل الشباب إلى التجمل من أجل إيجاد ورفع مستوى الاقتصاد وزيادة الإنتاج المحلي، إضافة إلى التطوير والتنمية. ودخول هذه العناصر الدخيلة والغريبة عليها يجعلها عرضة للاندثار لذلك تحتاج هذه الحرفة إلى التعريف بالتراث الفني وأشكاله لهذه الحرفة، والعمل على نشرها وتطويرها وعدم طمس هويتها.</a:t>
            </a:r>
            <a:endParaRPr lang="en-US">
              <a:latin typeface="Calibri" pitchFamily="34" charset="0"/>
            </a:endParaRPr>
          </a:p>
          <a:p>
            <a:pPr algn="l" rtl="0"/>
            <a:endParaRPr lang="en-US">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1"/>
          <p:cNvSpPr txBox="1">
            <a:spLocks noChangeArrowheads="1"/>
          </p:cNvSpPr>
          <p:nvPr/>
        </p:nvSpPr>
        <p:spPr bwMode="auto">
          <a:xfrm>
            <a:off x="357188" y="571500"/>
            <a:ext cx="8215312" cy="2032000"/>
          </a:xfrm>
          <a:prstGeom prst="rect">
            <a:avLst/>
          </a:prstGeom>
          <a:noFill/>
          <a:ln w="9525">
            <a:noFill/>
            <a:miter lim="800000"/>
            <a:headEnd/>
            <a:tailEnd/>
          </a:ln>
        </p:spPr>
        <p:txBody>
          <a:bodyPr>
            <a:spAutoFit/>
          </a:bodyPr>
          <a:lstStyle/>
          <a:p>
            <a:pPr algn="ctr">
              <a:lnSpc>
                <a:spcPct val="150000"/>
              </a:lnSpc>
            </a:pPr>
            <a:r>
              <a:rPr lang="ar-SA" b="1" u="sng">
                <a:latin typeface="Calibri" pitchFamily="34" charset="0"/>
              </a:rPr>
              <a:t>أشكال الحلي التقليدية الشعبية الفلسطينية المكملة للأزياء</a:t>
            </a:r>
            <a:endParaRPr lang="en-US">
              <a:latin typeface="Calibri" pitchFamily="34" charset="0"/>
            </a:endParaRPr>
          </a:p>
          <a:p>
            <a:pPr>
              <a:lnSpc>
                <a:spcPct val="150000"/>
              </a:lnSpc>
            </a:pPr>
            <a:r>
              <a:rPr lang="ar-SA">
                <a:latin typeface="Calibri" pitchFamily="34" charset="0"/>
              </a:rPr>
              <a:t>تعتبر الحلي التقليدية شيئا ضروريا وأساسيا للمرأة في فلسطين لذلك تعرف الفلسطينية من خلال زخارف ثوبها ومن خلال ما ترتديه من حلي سواء كانت على اغطية الرأس وعلى الوجه وعلى الصدر وفي اليدين. هنا لا بد لنا من استعراض اهم الحلي التي استخدمتها المرأة في فلسطين لتكون الأجمل.</a:t>
            </a:r>
            <a:endParaRPr lang="en-US">
              <a:latin typeface="Calibri" pitchFamily="34" charset="0"/>
            </a:endParaRPr>
          </a:p>
          <a:p>
            <a:pPr algn="l" rtl="0"/>
            <a:endParaRPr lang="en-US">
              <a:latin typeface="Calibri" pitchFamily="34" charset="0"/>
            </a:endParaRPr>
          </a:p>
        </p:txBody>
      </p:sp>
      <p:sp>
        <p:nvSpPr>
          <p:cNvPr id="17410" name="TextBox 2"/>
          <p:cNvSpPr txBox="1">
            <a:spLocks noChangeArrowheads="1"/>
          </p:cNvSpPr>
          <p:nvPr/>
        </p:nvSpPr>
        <p:spPr bwMode="auto">
          <a:xfrm>
            <a:off x="4286250" y="2500313"/>
            <a:ext cx="4071938" cy="3692525"/>
          </a:xfrm>
          <a:prstGeom prst="rect">
            <a:avLst/>
          </a:prstGeom>
          <a:noFill/>
          <a:ln w="9525">
            <a:noFill/>
            <a:miter lim="800000"/>
            <a:headEnd/>
            <a:tailEnd/>
          </a:ln>
        </p:spPr>
        <p:txBody>
          <a:bodyPr>
            <a:spAutoFit/>
          </a:bodyPr>
          <a:lstStyle/>
          <a:p>
            <a:pPr>
              <a:lnSpc>
                <a:spcPct val="150000"/>
              </a:lnSpc>
            </a:pPr>
            <a:r>
              <a:rPr lang="ar-SA" b="1" u="sng">
                <a:latin typeface="Calibri" pitchFamily="34" charset="0"/>
              </a:rPr>
              <a:t>وسنستعرض ما يلي: </a:t>
            </a:r>
          </a:p>
          <a:p>
            <a:pPr>
              <a:lnSpc>
                <a:spcPct val="150000"/>
              </a:lnSpc>
            </a:pPr>
            <a:r>
              <a:rPr lang="ar-SA" b="1">
                <a:latin typeface="Calibri" pitchFamily="34" charset="0"/>
              </a:rPr>
              <a:t>أولا: </a:t>
            </a:r>
            <a:r>
              <a:rPr lang="ar-SA">
                <a:latin typeface="Calibri" pitchFamily="34" charset="0"/>
              </a:rPr>
              <a:t>الحلي المرتبطة بأغطية الرأس والوجه.</a:t>
            </a:r>
          </a:p>
          <a:p>
            <a:pPr>
              <a:lnSpc>
                <a:spcPct val="150000"/>
              </a:lnSpc>
            </a:pPr>
            <a:r>
              <a:rPr lang="ar-SA" b="1">
                <a:latin typeface="Calibri" pitchFamily="34" charset="0"/>
              </a:rPr>
              <a:t>ثانيا: </a:t>
            </a:r>
            <a:r>
              <a:rPr lang="ar-SA">
                <a:latin typeface="Calibri" pitchFamily="34" charset="0"/>
              </a:rPr>
              <a:t>الحلي التي تزين بها منطقة الصدر.</a:t>
            </a:r>
          </a:p>
          <a:p>
            <a:pPr>
              <a:lnSpc>
                <a:spcPct val="150000"/>
              </a:lnSpc>
            </a:pPr>
            <a:r>
              <a:rPr lang="ar-SA" b="1">
                <a:latin typeface="Calibri" pitchFamily="34" charset="0"/>
              </a:rPr>
              <a:t>ثالثا: </a:t>
            </a:r>
            <a:r>
              <a:rPr lang="ar-JO">
                <a:latin typeface="Calibri" pitchFamily="34" charset="0"/>
              </a:rPr>
              <a:t>الحلي التي تزين الأيدي</a:t>
            </a:r>
            <a:r>
              <a:rPr lang="ar-SA">
                <a:latin typeface="Calibri" pitchFamily="34" charset="0"/>
              </a:rPr>
              <a:t>.</a:t>
            </a:r>
            <a:endParaRPr lang="en-US">
              <a:latin typeface="Calibri" pitchFamily="34" charset="0"/>
            </a:endParaRPr>
          </a:p>
          <a:p>
            <a:pPr>
              <a:lnSpc>
                <a:spcPct val="150000"/>
              </a:lnSpc>
            </a:pPr>
            <a:r>
              <a:rPr lang="ar-SA" b="1">
                <a:latin typeface="Calibri" pitchFamily="34" charset="0"/>
              </a:rPr>
              <a:t>رابعا: </a:t>
            </a:r>
            <a:r>
              <a:rPr lang="ar-SA">
                <a:latin typeface="Calibri" pitchFamily="34" charset="0"/>
              </a:rPr>
              <a:t>الحلي التي ت</a:t>
            </a:r>
            <a:r>
              <a:rPr lang="ar-JO">
                <a:latin typeface="Calibri" pitchFamily="34" charset="0"/>
              </a:rPr>
              <a:t>زين الساق</a:t>
            </a:r>
            <a:r>
              <a:rPr lang="ar-SA">
                <a:latin typeface="Calibri" pitchFamily="34" charset="0"/>
              </a:rPr>
              <a:t>.</a:t>
            </a:r>
            <a:endParaRPr lang="en-US">
              <a:latin typeface="Calibri" pitchFamily="34" charset="0"/>
            </a:endParaRPr>
          </a:p>
          <a:p>
            <a:pPr>
              <a:lnSpc>
                <a:spcPct val="150000"/>
              </a:lnSpc>
            </a:pPr>
            <a:r>
              <a:rPr lang="ar-SA" b="1">
                <a:latin typeface="Calibri" pitchFamily="34" charset="0"/>
              </a:rPr>
              <a:t>خامسا: </a:t>
            </a:r>
            <a:r>
              <a:rPr lang="ar-JO">
                <a:latin typeface="Calibri" pitchFamily="34" charset="0"/>
              </a:rPr>
              <a:t>حلي تزين الأنف</a:t>
            </a:r>
            <a:r>
              <a:rPr lang="ar-SA">
                <a:latin typeface="Calibri" pitchFamily="34" charset="0"/>
              </a:rPr>
              <a:t>.</a:t>
            </a:r>
          </a:p>
          <a:p>
            <a:pPr>
              <a:lnSpc>
                <a:spcPct val="150000"/>
              </a:lnSpc>
            </a:pPr>
            <a:r>
              <a:rPr lang="ar-SA" b="1">
                <a:latin typeface="Calibri" pitchFamily="34" charset="0"/>
              </a:rPr>
              <a:t>سادسا: </a:t>
            </a:r>
            <a:r>
              <a:rPr lang="ar-SA">
                <a:latin typeface="Calibri" pitchFamily="34" charset="0"/>
              </a:rPr>
              <a:t>حلي تزين الخصر.</a:t>
            </a:r>
          </a:p>
          <a:p>
            <a:pPr>
              <a:lnSpc>
                <a:spcPct val="150000"/>
              </a:lnSpc>
            </a:pPr>
            <a:r>
              <a:rPr lang="ar-SA" b="1">
                <a:latin typeface="Calibri" pitchFamily="34" charset="0"/>
              </a:rPr>
              <a:t>سابعا: </a:t>
            </a:r>
            <a:r>
              <a:rPr lang="ar-SA">
                <a:latin typeface="Calibri" pitchFamily="34" charset="0"/>
              </a:rPr>
              <a:t>حلي تزين أطراف الشعر. </a:t>
            </a:r>
            <a:endParaRPr lang="en-US">
              <a:latin typeface="Calibri" pitchFamily="34" charset="0"/>
            </a:endParaRPr>
          </a:p>
          <a:p>
            <a:pPr algn="l" rtl="0"/>
            <a:endParaRPr lang="en-US">
              <a:latin typeface="Calibri" pitchFamily="34" charset="0"/>
            </a:endParaRPr>
          </a:p>
        </p:txBody>
      </p:sp>
      <p:pic>
        <p:nvPicPr>
          <p:cNvPr id="17411" name="Picture 3" descr="C:\Users\lupna.al-karout\Desktop\imagesCAJ3T0LY.jpg"/>
          <p:cNvPicPr>
            <a:picLocks noChangeAspect="1" noChangeArrowheads="1"/>
          </p:cNvPicPr>
          <p:nvPr/>
        </p:nvPicPr>
        <p:blipFill>
          <a:blip r:embed="rId2"/>
          <a:srcRect/>
          <a:stretch>
            <a:fillRect/>
          </a:stretch>
        </p:blipFill>
        <p:spPr bwMode="auto">
          <a:xfrm>
            <a:off x="571500" y="2928938"/>
            <a:ext cx="4286250" cy="2571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75" y="642938"/>
            <a:ext cx="7643813" cy="6324600"/>
          </a:xfrm>
          <a:prstGeom prst="rect">
            <a:avLst/>
          </a:prstGeom>
          <a:noFill/>
        </p:spPr>
        <p:txBody>
          <a:bodyPr>
            <a:spAutoFit/>
          </a:bodyPr>
          <a:lstStyle/>
          <a:p>
            <a:pPr algn="ctr" fontAlgn="auto">
              <a:lnSpc>
                <a:spcPct val="150000"/>
              </a:lnSpc>
              <a:spcBef>
                <a:spcPts val="0"/>
              </a:spcBef>
              <a:spcAft>
                <a:spcPts val="0"/>
              </a:spcAft>
              <a:defRPr/>
            </a:pPr>
            <a:r>
              <a:rPr lang="ar-SA" b="1" u="sng" dirty="0">
                <a:latin typeface="+mn-lt"/>
                <a:cs typeface="+mn-cs"/>
              </a:rPr>
              <a:t>الحلي المرتبطة بأغطية الرأس والوجه</a:t>
            </a:r>
            <a:endParaRPr lang="en-US" b="1" u="sng" dirty="0">
              <a:latin typeface="+mn-lt"/>
              <a:cs typeface="+mn-cs"/>
            </a:endParaRPr>
          </a:p>
          <a:p>
            <a:pPr fontAlgn="auto">
              <a:lnSpc>
                <a:spcPct val="150000"/>
              </a:lnSpc>
              <a:spcBef>
                <a:spcPts val="0"/>
              </a:spcBef>
              <a:spcAft>
                <a:spcPts val="0"/>
              </a:spcAft>
              <a:defRPr/>
            </a:pPr>
            <a:r>
              <a:rPr lang="ar-SA" b="1" dirty="0">
                <a:latin typeface="+mn-lt"/>
                <a:cs typeface="+mn-cs"/>
              </a:rPr>
              <a:t>ومن </a:t>
            </a:r>
            <a:r>
              <a:rPr lang="ar-SA" b="1" dirty="0" err="1">
                <a:latin typeface="+mn-lt"/>
                <a:cs typeface="+mn-cs"/>
              </a:rPr>
              <a:t>اشكال</a:t>
            </a:r>
            <a:r>
              <a:rPr lang="ar-SA" b="1" dirty="0">
                <a:latin typeface="+mn-lt"/>
                <a:cs typeface="+mn-cs"/>
              </a:rPr>
              <a:t> </a:t>
            </a:r>
            <a:r>
              <a:rPr lang="ar-SA" b="1" dirty="0" err="1">
                <a:latin typeface="+mn-lt"/>
                <a:cs typeface="+mn-cs"/>
              </a:rPr>
              <a:t>الطواقي</a:t>
            </a:r>
            <a:r>
              <a:rPr lang="ar-SA" b="1" dirty="0">
                <a:latin typeface="+mn-lt"/>
                <a:cs typeface="+mn-cs"/>
              </a:rPr>
              <a:t> ما يلي: </a:t>
            </a:r>
            <a:endParaRPr lang="en-US" b="1" dirty="0">
              <a:latin typeface="+mn-lt"/>
              <a:cs typeface="+mn-cs"/>
            </a:endParaRPr>
          </a:p>
          <a:p>
            <a:pPr fontAlgn="auto">
              <a:lnSpc>
                <a:spcPct val="150000"/>
              </a:lnSpc>
              <a:spcBef>
                <a:spcPts val="0"/>
              </a:spcBef>
              <a:spcAft>
                <a:spcPts val="0"/>
              </a:spcAft>
              <a:defRPr/>
            </a:pPr>
            <a:r>
              <a:rPr lang="ar-SA" b="1" dirty="0">
                <a:latin typeface="+mn-lt"/>
                <a:cs typeface="+mn-cs"/>
              </a:rPr>
              <a:t>أولا</a:t>
            </a:r>
            <a:r>
              <a:rPr lang="ar-SA" b="1" dirty="0">
                <a:latin typeface="+mn-lt"/>
                <a:cs typeface="+mn-cs"/>
              </a:rPr>
              <a:t>: </a:t>
            </a:r>
            <a:r>
              <a:rPr lang="ar-SA" dirty="0">
                <a:latin typeface="+mn-lt"/>
                <a:cs typeface="+mn-cs"/>
              </a:rPr>
              <a:t>الوقاية (</a:t>
            </a:r>
            <a:r>
              <a:rPr lang="ar-SA" dirty="0" err="1">
                <a:latin typeface="+mn-lt"/>
                <a:cs typeface="+mn-cs"/>
              </a:rPr>
              <a:t>الوقاة</a:t>
            </a:r>
            <a:r>
              <a:rPr lang="ar-SA" dirty="0">
                <a:latin typeface="+mn-lt"/>
                <a:cs typeface="+mn-cs"/>
              </a:rPr>
              <a:t> </a:t>
            </a:r>
            <a:r>
              <a:rPr lang="ar-SA" dirty="0" err="1">
                <a:latin typeface="+mn-lt"/>
                <a:cs typeface="+mn-cs"/>
              </a:rPr>
              <a:t>او</a:t>
            </a:r>
            <a:r>
              <a:rPr lang="ar-SA" dirty="0">
                <a:latin typeface="+mn-lt"/>
                <a:cs typeface="+mn-cs"/>
              </a:rPr>
              <a:t> الصفة): </a:t>
            </a:r>
            <a:endParaRPr lang="ar-SA" dirty="0">
              <a:latin typeface="+mn-lt"/>
              <a:cs typeface="+mn-cs"/>
            </a:endParaRPr>
          </a:p>
          <a:p>
            <a:pPr lvl="2" fontAlgn="auto">
              <a:lnSpc>
                <a:spcPct val="150000"/>
              </a:lnSpc>
              <a:spcBef>
                <a:spcPts val="0"/>
              </a:spcBef>
              <a:spcAft>
                <a:spcPts val="0"/>
              </a:spcAft>
              <a:defRPr/>
            </a:pPr>
            <a:r>
              <a:rPr lang="ar-SA" dirty="0">
                <a:latin typeface="+mn-lt"/>
                <a:cs typeface="+mn-cs"/>
              </a:rPr>
              <a:t>وتتكون الوقاية </a:t>
            </a:r>
            <a:r>
              <a:rPr lang="ar-SA" dirty="0" err="1">
                <a:latin typeface="+mn-lt"/>
                <a:cs typeface="+mn-cs"/>
              </a:rPr>
              <a:t>او</a:t>
            </a:r>
            <a:r>
              <a:rPr lang="ar-SA" dirty="0">
                <a:latin typeface="+mn-lt"/>
                <a:cs typeface="+mn-cs"/>
              </a:rPr>
              <a:t> الصفة مما يلي: </a:t>
            </a:r>
            <a:endParaRPr lang="en-US" dirty="0">
              <a:latin typeface="+mn-lt"/>
              <a:cs typeface="+mn-cs"/>
            </a:endParaRPr>
          </a:p>
          <a:p>
            <a:pPr marL="1257300" lvl="2" indent="-342900" fontAlgn="auto">
              <a:lnSpc>
                <a:spcPct val="150000"/>
              </a:lnSpc>
              <a:spcBef>
                <a:spcPts val="0"/>
              </a:spcBef>
              <a:spcAft>
                <a:spcPts val="0"/>
              </a:spcAft>
              <a:buFontTx/>
              <a:buAutoNum type="arabic1Minus"/>
              <a:defRPr/>
            </a:pPr>
            <a:r>
              <a:rPr lang="ar-SA" dirty="0">
                <a:latin typeface="+mn-lt"/>
                <a:cs typeface="+mn-cs"/>
              </a:rPr>
              <a:t>الشكة.</a:t>
            </a:r>
          </a:p>
          <a:p>
            <a:pPr marL="1257300" lvl="2" indent="-342900" fontAlgn="auto">
              <a:lnSpc>
                <a:spcPct val="150000"/>
              </a:lnSpc>
              <a:spcBef>
                <a:spcPts val="0"/>
              </a:spcBef>
              <a:spcAft>
                <a:spcPts val="0"/>
              </a:spcAft>
              <a:buFontTx/>
              <a:buAutoNum type="arabic1Minus"/>
              <a:defRPr/>
            </a:pPr>
            <a:r>
              <a:rPr lang="ar-SA" dirty="0">
                <a:latin typeface="+mn-lt"/>
                <a:cs typeface="+mn-cs"/>
              </a:rPr>
              <a:t>رقعة الوقاية.</a:t>
            </a:r>
          </a:p>
          <a:p>
            <a:pPr marL="1257300" lvl="2" indent="-342900" fontAlgn="auto">
              <a:lnSpc>
                <a:spcPct val="150000"/>
              </a:lnSpc>
              <a:spcBef>
                <a:spcPts val="0"/>
              </a:spcBef>
              <a:spcAft>
                <a:spcPts val="0"/>
              </a:spcAft>
              <a:buFontTx/>
              <a:buAutoNum type="arabic1Minus"/>
              <a:defRPr/>
            </a:pPr>
            <a:r>
              <a:rPr lang="ar-SA" dirty="0" err="1">
                <a:latin typeface="+mn-lt"/>
                <a:cs typeface="+mn-cs"/>
              </a:rPr>
              <a:t>اللفاليف</a:t>
            </a:r>
            <a:r>
              <a:rPr lang="ar-SA" dirty="0">
                <a:latin typeface="+mn-lt"/>
                <a:cs typeface="+mn-cs"/>
              </a:rPr>
              <a:t>. </a:t>
            </a:r>
          </a:p>
          <a:p>
            <a:pPr marL="342900" indent="-342900" fontAlgn="auto">
              <a:lnSpc>
                <a:spcPct val="150000"/>
              </a:lnSpc>
              <a:spcBef>
                <a:spcPts val="0"/>
              </a:spcBef>
              <a:spcAft>
                <a:spcPts val="0"/>
              </a:spcAft>
              <a:defRPr/>
            </a:pPr>
            <a:r>
              <a:rPr lang="ar-SA" b="1" dirty="0">
                <a:latin typeface="+mn-lt"/>
                <a:cs typeface="+mn-cs"/>
              </a:rPr>
              <a:t>ثانيا: </a:t>
            </a:r>
            <a:r>
              <a:rPr lang="ar-SA" dirty="0" err="1">
                <a:latin typeface="+mn-lt"/>
                <a:cs typeface="+mn-cs"/>
              </a:rPr>
              <a:t>الشطوة</a:t>
            </a:r>
            <a:r>
              <a:rPr lang="ar-SA" dirty="0">
                <a:latin typeface="+mn-lt"/>
                <a:cs typeface="+mn-cs"/>
              </a:rPr>
              <a:t> :</a:t>
            </a:r>
            <a:endParaRPr lang="en-US" dirty="0">
              <a:latin typeface="+mn-lt"/>
              <a:cs typeface="+mn-cs"/>
            </a:endParaRPr>
          </a:p>
          <a:p>
            <a:pPr lvl="2" fontAlgn="auto">
              <a:lnSpc>
                <a:spcPct val="150000"/>
              </a:lnSpc>
              <a:spcBef>
                <a:spcPts val="0"/>
              </a:spcBef>
              <a:spcAft>
                <a:spcPts val="0"/>
              </a:spcAft>
              <a:defRPr/>
            </a:pPr>
            <a:r>
              <a:rPr lang="ar-SA" dirty="0">
                <a:latin typeface="+mn-lt"/>
                <a:cs typeface="+mn-cs"/>
              </a:rPr>
              <a:t> </a:t>
            </a:r>
            <a:r>
              <a:rPr lang="ar-SA" dirty="0" err="1">
                <a:latin typeface="+mn-lt"/>
                <a:cs typeface="+mn-cs"/>
              </a:rPr>
              <a:t>والشطوة</a:t>
            </a:r>
            <a:r>
              <a:rPr lang="ar-SA" dirty="0">
                <a:latin typeface="+mn-lt"/>
                <a:cs typeface="+mn-cs"/>
              </a:rPr>
              <a:t> تتكون </a:t>
            </a:r>
            <a:r>
              <a:rPr lang="ar-SA" dirty="0" err="1">
                <a:latin typeface="+mn-lt"/>
                <a:cs typeface="+mn-cs"/>
              </a:rPr>
              <a:t>ممايلي</a:t>
            </a:r>
            <a:r>
              <a:rPr lang="ar-SA" dirty="0">
                <a:latin typeface="+mn-lt"/>
                <a:cs typeface="+mn-cs"/>
              </a:rPr>
              <a:t>: </a:t>
            </a:r>
            <a:endParaRPr lang="en-US" dirty="0">
              <a:latin typeface="+mn-lt"/>
              <a:cs typeface="+mn-cs"/>
            </a:endParaRPr>
          </a:p>
          <a:p>
            <a:pPr marL="1257300" lvl="2" indent="-342900" fontAlgn="auto">
              <a:lnSpc>
                <a:spcPct val="150000"/>
              </a:lnSpc>
              <a:spcBef>
                <a:spcPts val="0"/>
              </a:spcBef>
              <a:spcAft>
                <a:spcPts val="0"/>
              </a:spcAft>
              <a:buFontTx/>
              <a:buAutoNum type="arabic1Minus"/>
              <a:defRPr/>
            </a:pPr>
            <a:r>
              <a:rPr lang="ar-SA" dirty="0">
                <a:latin typeface="+mn-lt"/>
                <a:cs typeface="+mn-cs"/>
              </a:rPr>
              <a:t>الحواة. </a:t>
            </a:r>
          </a:p>
          <a:p>
            <a:pPr marL="1257300" lvl="2" indent="-342900" fontAlgn="auto">
              <a:lnSpc>
                <a:spcPct val="150000"/>
              </a:lnSpc>
              <a:spcBef>
                <a:spcPts val="0"/>
              </a:spcBef>
              <a:spcAft>
                <a:spcPts val="0"/>
              </a:spcAft>
              <a:buFontTx/>
              <a:buAutoNum type="arabic1Minus"/>
              <a:defRPr/>
            </a:pPr>
            <a:r>
              <a:rPr lang="ar-SA" dirty="0">
                <a:latin typeface="+mn-lt"/>
                <a:cs typeface="+mn-cs"/>
              </a:rPr>
              <a:t>الجزء </a:t>
            </a:r>
            <a:r>
              <a:rPr lang="ar-SA" dirty="0">
                <a:latin typeface="+mn-lt"/>
                <a:cs typeface="+mn-cs"/>
              </a:rPr>
              <a:t>المخروطي من </a:t>
            </a:r>
            <a:r>
              <a:rPr lang="ar-SA" dirty="0">
                <a:latin typeface="+mn-lt"/>
                <a:cs typeface="+mn-cs"/>
              </a:rPr>
              <a:t>الطربوش. </a:t>
            </a:r>
          </a:p>
          <a:p>
            <a:pPr marL="1257300" lvl="2" indent="-342900" fontAlgn="auto">
              <a:lnSpc>
                <a:spcPct val="150000"/>
              </a:lnSpc>
              <a:spcBef>
                <a:spcPts val="0"/>
              </a:spcBef>
              <a:spcAft>
                <a:spcPts val="0"/>
              </a:spcAft>
              <a:buFontTx/>
              <a:buAutoNum type="arabic1Minus"/>
              <a:defRPr/>
            </a:pPr>
            <a:r>
              <a:rPr lang="ar-SA" dirty="0" err="1">
                <a:latin typeface="+mn-lt"/>
                <a:cs typeface="+mn-cs"/>
              </a:rPr>
              <a:t>الزناق</a:t>
            </a:r>
            <a:r>
              <a:rPr lang="ar-SA" dirty="0">
                <a:latin typeface="+mn-lt"/>
                <a:cs typeface="+mn-cs"/>
              </a:rPr>
              <a:t>.</a:t>
            </a:r>
          </a:p>
          <a:p>
            <a:pPr marL="342900" indent="-342900" fontAlgn="auto">
              <a:lnSpc>
                <a:spcPct val="150000"/>
              </a:lnSpc>
              <a:spcBef>
                <a:spcPts val="0"/>
              </a:spcBef>
              <a:spcAft>
                <a:spcPts val="0"/>
              </a:spcAft>
              <a:defRPr/>
            </a:pPr>
            <a:r>
              <a:rPr lang="ar-SA" b="1" dirty="0">
                <a:latin typeface="+mn-lt"/>
                <a:cs typeface="+mn-cs"/>
              </a:rPr>
              <a:t>ثالثا: </a:t>
            </a:r>
            <a:r>
              <a:rPr lang="ar-SA" dirty="0">
                <a:latin typeface="+mn-lt"/>
                <a:cs typeface="+mn-cs"/>
              </a:rPr>
              <a:t>العراقية. </a:t>
            </a:r>
            <a:endParaRPr lang="en-US" dirty="0">
              <a:latin typeface="+mn-lt"/>
              <a:cs typeface="+mn-cs"/>
            </a:endParaRPr>
          </a:p>
          <a:p>
            <a:pPr marL="342900" indent="-342900" fontAlgn="auto">
              <a:lnSpc>
                <a:spcPct val="150000"/>
              </a:lnSpc>
              <a:spcBef>
                <a:spcPts val="0"/>
              </a:spcBef>
              <a:spcAft>
                <a:spcPts val="0"/>
              </a:spcAft>
              <a:defRPr/>
            </a:pPr>
            <a:r>
              <a:rPr lang="ar-SA" b="1" dirty="0">
                <a:latin typeface="+mn-lt"/>
                <a:cs typeface="+mn-cs"/>
              </a:rPr>
              <a:t>رابعا</a:t>
            </a:r>
            <a:r>
              <a:rPr lang="ar-SA" b="1" dirty="0">
                <a:latin typeface="+mn-lt"/>
                <a:cs typeface="+mn-cs"/>
              </a:rPr>
              <a:t>: </a:t>
            </a:r>
            <a:r>
              <a:rPr lang="ar-SA" dirty="0">
                <a:latin typeface="+mn-lt"/>
                <a:cs typeface="+mn-cs"/>
              </a:rPr>
              <a:t>البرقع. </a:t>
            </a:r>
            <a:endParaRPr lang="en-US" dirty="0">
              <a:latin typeface="+mn-lt"/>
              <a:cs typeface="+mn-cs"/>
            </a:endParaRPr>
          </a:p>
          <a:p>
            <a:pPr marL="342900" indent="-342900" fontAlgn="auto">
              <a:lnSpc>
                <a:spcPct val="150000"/>
              </a:lnSpc>
              <a:spcBef>
                <a:spcPts val="0"/>
              </a:spcBef>
              <a:spcAft>
                <a:spcPts val="0"/>
              </a:spcAft>
              <a:defRPr/>
            </a:pPr>
            <a:endParaRPr lang="en-US" b="1" dirty="0">
              <a:latin typeface="+mn-lt"/>
              <a:cs typeface="+mn-cs"/>
            </a:endParaRPr>
          </a:p>
        </p:txBody>
      </p:sp>
      <p:pic>
        <p:nvPicPr>
          <p:cNvPr id="18434" name="Picture 2" descr="C:\Users\lupna.al-karout\Desktop\port5.jpg"/>
          <p:cNvPicPr>
            <a:picLocks noChangeAspect="1" noChangeArrowheads="1"/>
          </p:cNvPicPr>
          <p:nvPr/>
        </p:nvPicPr>
        <p:blipFill>
          <a:blip r:embed="rId2"/>
          <a:srcRect/>
          <a:stretch>
            <a:fillRect/>
          </a:stretch>
        </p:blipFill>
        <p:spPr bwMode="auto">
          <a:xfrm>
            <a:off x="1428750" y="3000375"/>
            <a:ext cx="2079625" cy="1857375"/>
          </a:xfrm>
          <a:prstGeom prst="rect">
            <a:avLst/>
          </a:prstGeom>
          <a:noFill/>
          <a:ln w="9525">
            <a:noFill/>
            <a:miter lim="800000"/>
            <a:headEnd/>
            <a:tailEnd/>
          </a:ln>
        </p:spPr>
      </p:pic>
      <p:pic>
        <p:nvPicPr>
          <p:cNvPr id="18435" name="Picture 3" descr="C:\Users\lupna.al-karout\Desktop\untitled.png"/>
          <p:cNvPicPr>
            <a:picLocks noChangeAspect="1" noChangeArrowheads="1"/>
          </p:cNvPicPr>
          <p:nvPr/>
        </p:nvPicPr>
        <p:blipFill>
          <a:blip r:embed="rId3"/>
          <a:srcRect/>
          <a:stretch>
            <a:fillRect/>
          </a:stretch>
        </p:blipFill>
        <p:spPr bwMode="auto">
          <a:xfrm>
            <a:off x="1428750" y="1285875"/>
            <a:ext cx="2143125" cy="1503363"/>
          </a:xfrm>
          <a:prstGeom prst="rect">
            <a:avLst/>
          </a:prstGeom>
          <a:noFill/>
          <a:ln w="9525">
            <a:noFill/>
            <a:miter lim="800000"/>
            <a:headEnd/>
            <a:tailEnd/>
          </a:ln>
        </p:spPr>
      </p:pic>
      <p:pic>
        <p:nvPicPr>
          <p:cNvPr id="18436" name="Picture 6" descr="C:\Users\lupna.al-karout\AppData\Local\Microsoft\Windows\Temporary Internet Files\Content.IE5\QVIWFZGC\7 (1).jpg"/>
          <p:cNvPicPr>
            <a:picLocks noChangeAspect="1" noChangeArrowheads="1"/>
          </p:cNvPicPr>
          <p:nvPr/>
        </p:nvPicPr>
        <p:blipFill>
          <a:blip r:embed="rId4"/>
          <a:srcRect/>
          <a:stretch>
            <a:fillRect/>
          </a:stretch>
        </p:blipFill>
        <p:spPr bwMode="auto">
          <a:xfrm>
            <a:off x="1428750" y="4929188"/>
            <a:ext cx="2079625" cy="1798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1"/>
          <p:cNvSpPr txBox="1">
            <a:spLocks noChangeArrowheads="1"/>
          </p:cNvSpPr>
          <p:nvPr/>
        </p:nvSpPr>
        <p:spPr bwMode="auto">
          <a:xfrm>
            <a:off x="1071563" y="642938"/>
            <a:ext cx="7143750" cy="4108450"/>
          </a:xfrm>
          <a:prstGeom prst="rect">
            <a:avLst/>
          </a:prstGeom>
          <a:noFill/>
          <a:ln w="9525">
            <a:noFill/>
            <a:miter lim="800000"/>
            <a:headEnd/>
            <a:tailEnd/>
          </a:ln>
        </p:spPr>
        <p:txBody>
          <a:bodyPr>
            <a:spAutoFit/>
          </a:bodyPr>
          <a:lstStyle/>
          <a:p>
            <a:pPr algn="ctr">
              <a:lnSpc>
                <a:spcPct val="150000"/>
              </a:lnSpc>
            </a:pPr>
            <a:r>
              <a:rPr lang="ar-SA" b="1" u="sng">
                <a:latin typeface="Calibri" pitchFamily="34" charset="0"/>
              </a:rPr>
              <a:t>الحلي التي تزين بها منطقة الصدر</a:t>
            </a:r>
            <a:endParaRPr lang="en-US" b="1" u="sng">
              <a:latin typeface="Calibri" pitchFamily="34" charset="0"/>
            </a:endParaRPr>
          </a:p>
          <a:p>
            <a:pPr>
              <a:lnSpc>
                <a:spcPct val="200000"/>
              </a:lnSpc>
            </a:pPr>
            <a:r>
              <a:rPr lang="ar-SA">
                <a:latin typeface="Calibri" pitchFamily="34" charset="0"/>
              </a:rPr>
              <a:t>أ- القلائد ومفردها قلادة. </a:t>
            </a:r>
            <a:endParaRPr lang="en-US">
              <a:latin typeface="Calibri" pitchFamily="34" charset="0"/>
            </a:endParaRPr>
          </a:p>
          <a:p>
            <a:pPr>
              <a:lnSpc>
                <a:spcPct val="200000"/>
              </a:lnSpc>
            </a:pPr>
            <a:r>
              <a:rPr lang="ar-SA">
                <a:latin typeface="Calibri" pitchFamily="34" charset="0"/>
              </a:rPr>
              <a:t>ب- الكردان.</a:t>
            </a:r>
            <a:endParaRPr lang="en-US">
              <a:latin typeface="Calibri" pitchFamily="34" charset="0"/>
            </a:endParaRPr>
          </a:p>
          <a:p>
            <a:pPr>
              <a:lnSpc>
                <a:spcPct val="200000"/>
              </a:lnSpc>
            </a:pPr>
            <a:r>
              <a:rPr lang="ar-SA">
                <a:latin typeface="Calibri" pitchFamily="34" charset="0"/>
              </a:rPr>
              <a:t>ج- البغمة.</a:t>
            </a:r>
            <a:endParaRPr lang="en-US">
              <a:latin typeface="Calibri" pitchFamily="34" charset="0"/>
            </a:endParaRPr>
          </a:p>
          <a:p>
            <a:pPr>
              <a:lnSpc>
                <a:spcPct val="200000"/>
              </a:lnSpc>
            </a:pPr>
            <a:r>
              <a:rPr lang="ar-SA">
                <a:latin typeface="Calibri" pitchFamily="34" charset="0"/>
              </a:rPr>
              <a:t>د- </a:t>
            </a:r>
            <a:r>
              <a:rPr lang="ar-JO">
                <a:latin typeface="Calibri" pitchFamily="34" charset="0"/>
              </a:rPr>
              <a:t>زناد الرقبة</a:t>
            </a:r>
            <a:r>
              <a:rPr lang="ar-SA">
                <a:latin typeface="Calibri" pitchFamily="34" charset="0"/>
              </a:rPr>
              <a:t>.</a:t>
            </a:r>
            <a:r>
              <a:rPr lang="ar-JO">
                <a:latin typeface="Calibri" pitchFamily="34" charset="0"/>
              </a:rPr>
              <a:t> </a:t>
            </a:r>
            <a:endParaRPr lang="en-US">
              <a:latin typeface="Calibri" pitchFamily="34" charset="0"/>
            </a:endParaRPr>
          </a:p>
          <a:p>
            <a:pPr>
              <a:lnSpc>
                <a:spcPct val="200000"/>
              </a:lnSpc>
            </a:pPr>
            <a:r>
              <a:rPr lang="ar-JO">
                <a:latin typeface="Calibri" pitchFamily="34" charset="0"/>
              </a:rPr>
              <a:t>هـ- الشعيرة</a:t>
            </a:r>
            <a:r>
              <a:rPr lang="ar-SA">
                <a:latin typeface="Calibri" pitchFamily="34" charset="0"/>
              </a:rPr>
              <a:t>.</a:t>
            </a:r>
            <a:r>
              <a:rPr lang="ar-JO">
                <a:latin typeface="Calibri" pitchFamily="34" charset="0"/>
              </a:rPr>
              <a:t> </a:t>
            </a:r>
            <a:endParaRPr lang="en-US">
              <a:latin typeface="Calibri" pitchFamily="34" charset="0"/>
            </a:endParaRPr>
          </a:p>
          <a:p>
            <a:pPr>
              <a:lnSpc>
                <a:spcPct val="200000"/>
              </a:lnSpc>
            </a:pPr>
            <a:r>
              <a:rPr lang="ar-JO">
                <a:latin typeface="Calibri" pitchFamily="34" charset="0"/>
              </a:rPr>
              <a:t>و- عقد يعرف سبع أرواح</a:t>
            </a:r>
            <a:r>
              <a:rPr lang="ar-SA">
                <a:latin typeface="Calibri" pitchFamily="34" charset="0"/>
              </a:rPr>
              <a:t>.</a:t>
            </a:r>
            <a:endParaRPr lang="en-US">
              <a:latin typeface="Calibri" pitchFamily="34" charset="0"/>
            </a:endParaRPr>
          </a:p>
          <a:p>
            <a:pPr algn="l" rtl="0"/>
            <a:endParaRPr lang="en-US">
              <a:latin typeface="Calibri" pitchFamily="34" charset="0"/>
            </a:endParaRPr>
          </a:p>
        </p:txBody>
      </p:sp>
      <p:pic>
        <p:nvPicPr>
          <p:cNvPr id="19458" name="Picture 2" descr="C:\Users\lupna.al-karout\AppData\Local\Microsoft\Windows\Temporary Internet Files\Content.IE5\Y04NB5BR\DSC07298.JPG"/>
          <p:cNvPicPr>
            <a:picLocks noChangeAspect="1" noChangeArrowheads="1"/>
          </p:cNvPicPr>
          <p:nvPr/>
        </p:nvPicPr>
        <p:blipFill>
          <a:blip r:embed="rId2"/>
          <a:srcRect/>
          <a:stretch>
            <a:fillRect/>
          </a:stretch>
        </p:blipFill>
        <p:spPr bwMode="auto">
          <a:xfrm>
            <a:off x="1000125" y="1357313"/>
            <a:ext cx="3500438" cy="4667250"/>
          </a:xfrm>
          <a:prstGeom prst="rect">
            <a:avLst/>
          </a:prstGeom>
          <a:noFill/>
          <a:ln w="9525">
            <a:noFill/>
            <a:miter lim="800000"/>
            <a:headEnd/>
            <a:tailEnd/>
          </a:ln>
        </p:spPr>
      </p:pic>
      <p:pic>
        <p:nvPicPr>
          <p:cNvPr id="19459" name="Picture 3" descr="C:\Users\lupna.al-karout\AppData\Local\Microsoft\Windows\Temporary Internet Files\Content.IE5\8LAEMV21\DSC07313.JPG"/>
          <p:cNvPicPr>
            <a:picLocks noChangeAspect="1" noChangeArrowheads="1"/>
          </p:cNvPicPr>
          <p:nvPr/>
        </p:nvPicPr>
        <p:blipFill>
          <a:blip r:embed="rId3"/>
          <a:srcRect/>
          <a:stretch>
            <a:fillRect/>
          </a:stretch>
        </p:blipFill>
        <p:spPr bwMode="auto">
          <a:xfrm>
            <a:off x="5429250" y="4714875"/>
            <a:ext cx="3214688" cy="1741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1"/>
          <p:cNvSpPr txBox="1">
            <a:spLocks noChangeArrowheads="1"/>
          </p:cNvSpPr>
          <p:nvPr/>
        </p:nvSpPr>
        <p:spPr bwMode="auto">
          <a:xfrm>
            <a:off x="714375" y="500063"/>
            <a:ext cx="7286625" cy="3140075"/>
          </a:xfrm>
          <a:prstGeom prst="rect">
            <a:avLst/>
          </a:prstGeom>
          <a:noFill/>
          <a:ln w="9525">
            <a:noFill/>
            <a:miter lim="800000"/>
            <a:headEnd/>
            <a:tailEnd/>
          </a:ln>
        </p:spPr>
        <p:txBody>
          <a:bodyPr>
            <a:spAutoFit/>
          </a:bodyPr>
          <a:lstStyle/>
          <a:p>
            <a:pPr algn="ctr">
              <a:lnSpc>
                <a:spcPct val="200000"/>
              </a:lnSpc>
            </a:pPr>
            <a:r>
              <a:rPr lang="ar-JO" b="1" u="sng">
                <a:latin typeface="Calibri" pitchFamily="34" charset="0"/>
              </a:rPr>
              <a:t>الحلي التي تزين الأيدي</a:t>
            </a:r>
            <a:endParaRPr lang="ar-SA" b="1" u="sng">
              <a:latin typeface="Calibri" pitchFamily="34" charset="0"/>
            </a:endParaRPr>
          </a:p>
          <a:p>
            <a:pPr>
              <a:lnSpc>
                <a:spcPct val="200000"/>
              </a:lnSpc>
            </a:pPr>
            <a:r>
              <a:rPr lang="ar-JO">
                <a:latin typeface="Calibri" pitchFamily="34" charset="0"/>
              </a:rPr>
              <a:t>أ- الأساور</a:t>
            </a:r>
            <a:r>
              <a:rPr lang="ar-SA">
                <a:latin typeface="Calibri" pitchFamily="34" charset="0"/>
              </a:rPr>
              <a:t>.</a:t>
            </a:r>
            <a:r>
              <a:rPr lang="ar-JO">
                <a:latin typeface="Calibri" pitchFamily="34" charset="0"/>
              </a:rPr>
              <a:t> </a:t>
            </a:r>
            <a:endParaRPr lang="en-US">
              <a:latin typeface="Calibri" pitchFamily="34" charset="0"/>
            </a:endParaRPr>
          </a:p>
          <a:p>
            <a:pPr>
              <a:lnSpc>
                <a:spcPct val="200000"/>
              </a:lnSpc>
            </a:pPr>
            <a:r>
              <a:rPr lang="ar-JO">
                <a:latin typeface="Calibri" pitchFamily="34" charset="0"/>
              </a:rPr>
              <a:t>ب- الحلي التي تزين الاصابع</a:t>
            </a:r>
            <a:r>
              <a:rPr lang="ar-SA">
                <a:latin typeface="Calibri" pitchFamily="34" charset="0"/>
              </a:rPr>
              <a:t>.</a:t>
            </a:r>
            <a:endParaRPr lang="en-US">
              <a:latin typeface="Calibri" pitchFamily="34" charset="0"/>
            </a:endParaRPr>
          </a:p>
          <a:p>
            <a:pPr>
              <a:lnSpc>
                <a:spcPct val="200000"/>
              </a:lnSpc>
            </a:pPr>
            <a:r>
              <a:rPr lang="ar-JO">
                <a:latin typeface="Calibri" pitchFamily="34" charset="0"/>
              </a:rPr>
              <a:t>ج- حلي تزين العضد</a:t>
            </a:r>
            <a:r>
              <a:rPr lang="ar-SA">
                <a:latin typeface="Calibri" pitchFamily="34" charset="0"/>
              </a:rPr>
              <a:t>.</a:t>
            </a:r>
            <a:r>
              <a:rPr lang="ar-JO">
                <a:latin typeface="Calibri" pitchFamily="34" charset="0"/>
              </a:rPr>
              <a:t> </a:t>
            </a:r>
            <a:endParaRPr lang="ar-SA">
              <a:latin typeface="Calibri" pitchFamily="34" charset="0"/>
            </a:endParaRPr>
          </a:p>
          <a:p>
            <a:pPr>
              <a:lnSpc>
                <a:spcPct val="200000"/>
              </a:lnSpc>
            </a:pPr>
            <a:r>
              <a:rPr lang="ar-SA">
                <a:latin typeface="Calibri" pitchFamily="34" charset="0"/>
              </a:rPr>
              <a:t>د- نقش الحناء.</a:t>
            </a:r>
            <a:endParaRPr lang="en-US">
              <a:latin typeface="Calibri" pitchFamily="34" charset="0"/>
            </a:endParaRPr>
          </a:p>
          <a:p>
            <a:pPr algn="l" rtl="0"/>
            <a:endParaRPr lang="en-US">
              <a:latin typeface="Calibri" pitchFamily="34" charset="0"/>
            </a:endParaRPr>
          </a:p>
        </p:txBody>
      </p:sp>
      <p:pic>
        <p:nvPicPr>
          <p:cNvPr id="20482" name="Picture 2" descr="http://files.shabab.ps/vb/images_cash/up12/100730074045hnhm.jpg"/>
          <p:cNvPicPr>
            <a:picLocks noChangeAspect="1" noChangeArrowheads="1"/>
          </p:cNvPicPr>
          <p:nvPr/>
        </p:nvPicPr>
        <p:blipFill>
          <a:blip r:embed="rId2"/>
          <a:srcRect/>
          <a:stretch>
            <a:fillRect/>
          </a:stretch>
        </p:blipFill>
        <p:spPr bwMode="auto">
          <a:xfrm>
            <a:off x="714375" y="1285875"/>
            <a:ext cx="3571875" cy="4762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1"/>
          <p:cNvSpPr txBox="1">
            <a:spLocks noChangeArrowheads="1"/>
          </p:cNvSpPr>
          <p:nvPr/>
        </p:nvSpPr>
        <p:spPr bwMode="auto">
          <a:xfrm>
            <a:off x="1214438" y="642938"/>
            <a:ext cx="6786562" cy="3416300"/>
          </a:xfrm>
          <a:prstGeom prst="rect">
            <a:avLst/>
          </a:prstGeom>
          <a:noFill/>
          <a:ln w="9525">
            <a:noFill/>
            <a:miter lim="800000"/>
            <a:headEnd/>
            <a:tailEnd/>
          </a:ln>
        </p:spPr>
        <p:txBody>
          <a:bodyPr>
            <a:spAutoFit/>
          </a:bodyPr>
          <a:lstStyle/>
          <a:p>
            <a:pPr algn="ctr">
              <a:lnSpc>
                <a:spcPct val="200000"/>
              </a:lnSpc>
            </a:pPr>
            <a:r>
              <a:rPr lang="ar-SA" b="1" u="sng">
                <a:latin typeface="Calibri" pitchFamily="34" charset="0"/>
              </a:rPr>
              <a:t>الحلي التي ت</a:t>
            </a:r>
            <a:r>
              <a:rPr lang="ar-JO" b="1" u="sng">
                <a:latin typeface="Calibri" pitchFamily="34" charset="0"/>
              </a:rPr>
              <a:t>زين الساق</a:t>
            </a:r>
            <a:endParaRPr lang="en-US">
              <a:latin typeface="Calibri" pitchFamily="34" charset="0"/>
            </a:endParaRPr>
          </a:p>
          <a:p>
            <a:pPr>
              <a:lnSpc>
                <a:spcPct val="200000"/>
              </a:lnSpc>
            </a:pPr>
            <a:r>
              <a:rPr lang="ar-JO" b="1">
                <a:latin typeface="Calibri" pitchFamily="34" charset="0"/>
              </a:rPr>
              <a:t>الخلخال:</a:t>
            </a:r>
            <a:r>
              <a:rPr lang="ar-JO">
                <a:latin typeface="Calibri" pitchFamily="34" charset="0"/>
              </a:rPr>
              <a:t> وهو عبارة عن اسوارة توضع في الساق تأخذها الفتاه من والديها عندما تكون في سن المراهقة غالباً ما يكون زوج من الخلاخيل، يلبس كل خلخال في ساق وهناك أشكال متعددة منها الخفيف ومنها الثقيل والذي يصدر عنه صوت كلما دقت المرأة رجلها في الأرض.</a:t>
            </a:r>
            <a:endParaRPr lang="en-US">
              <a:latin typeface="Calibri" pitchFamily="34" charset="0"/>
            </a:endParaRPr>
          </a:p>
          <a:p>
            <a:pPr algn="l"/>
            <a:r>
              <a:rPr lang="ar-SA">
                <a:latin typeface="Calibri" pitchFamily="34" charset="0"/>
              </a:rPr>
              <a:t> </a:t>
            </a:r>
            <a:endParaRPr lang="en-US">
              <a:latin typeface="Calibri" pitchFamily="34" charset="0"/>
            </a:endParaRPr>
          </a:p>
          <a:p>
            <a:pPr algn="l" rtl="0"/>
            <a:endParaRPr lang="en-US">
              <a:latin typeface="Calibri" pitchFamily="34" charset="0"/>
            </a:endParaRPr>
          </a:p>
        </p:txBody>
      </p:sp>
      <p:pic>
        <p:nvPicPr>
          <p:cNvPr id="21506" name="Picture 2" descr="http://2.bp.blogspot.com/_bRhAszReowQ/S38o5e7fqdI/AAAAAAAABkE/nlTbVuxETLo/s320/Jewelry-00+(5)-1.jpg"/>
          <p:cNvPicPr>
            <a:picLocks noChangeAspect="1" noChangeArrowheads="1"/>
          </p:cNvPicPr>
          <p:nvPr/>
        </p:nvPicPr>
        <p:blipFill>
          <a:blip r:embed="rId2"/>
          <a:srcRect/>
          <a:stretch>
            <a:fillRect/>
          </a:stretch>
        </p:blipFill>
        <p:spPr bwMode="auto">
          <a:xfrm>
            <a:off x="428625" y="3357563"/>
            <a:ext cx="3048000" cy="3038475"/>
          </a:xfrm>
          <a:prstGeom prst="rect">
            <a:avLst/>
          </a:prstGeom>
          <a:noFill/>
          <a:ln w="9525">
            <a:noFill/>
            <a:miter lim="800000"/>
            <a:headEnd/>
            <a:tailEnd/>
          </a:ln>
        </p:spPr>
      </p:pic>
      <p:pic>
        <p:nvPicPr>
          <p:cNvPr id="21507" name="Picture 4" descr="http://3.bp.blogspot.com/_bRhAszReowQ/S38uRf1E2rI/AAAAAAAABmM/YMvuHSGiEIw/s320/Jewelry-00+(14)-1.jpg"/>
          <p:cNvPicPr>
            <a:picLocks noChangeAspect="1" noChangeArrowheads="1"/>
          </p:cNvPicPr>
          <p:nvPr/>
        </p:nvPicPr>
        <p:blipFill>
          <a:blip r:embed="rId3"/>
          <a:srcRect/>
          <a:stretch>
            <a:fillRect/>
          </a:stretch>
        </p:blipFill>
        <p:spPr bwMode="auto">
          <a:xfrm>
            <a:off x="4786313" y="3500438"/>
            <a:ext cx="2590800"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1979</Words>
  <Application>Microsoft Office PowerPoint</Application>
  <PresentationFormat>عرض على الشاشة (3:4)‏</PresentationFormat>
  <Paragraphs>132</Paragraphs>
  <Slides>18</Slides>
  <Notes>0</Notes>
  <HiddenSlides>0</HiddenSlides>
  <MMClips>0</MMClips>
  <ScaleCrop>false</ScaleCrop>
  <HeadingPairs>
    <vt:vector size="6" baseType="variant">
      <vt:variant>
        <vt:lpstr>الخطوط المستخدمة</vt:lpstr>
      </vt:variant>
      <vt:variant>
        <vt:i4>3</vt:i4>
      </vt:variant>
      <vt:variant>
        <vt:lpstr>قالب التصميم</vt:lpstr>
      </vt:variant>
      <vt:variant>
        <vt:i4>1</vt:i4>
      </vt:variant>
      <vt:variant>
        <vt:lpstr>عناوين الشرائح</vt:lpstr>
      </vt:variant>
      <vt:variant>
        <vt:i4>18</vt:i4>
      </vt:variant>
    </vt:vector>
  </HeadingPairs>
  <TitlesOfParts>
    <vt:vector size="22" baseType="lpstr">
      <vt:lpstr>Calibri</vt:lpstr>
      <vt:lpstr>Arial</vt:lpstr>
      <vt:lpstr>Times New Roman</vt:lpstr>
      <vt:lpstr>Office Theme</vt:lpstr>
      <vt:lpstr>الحلي التقليدية المكملة للأزياء الشعبية الفلسطينية</vt:lpstr>
      <vt:lpstr>مقدمة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الحلي التقليدية المكملة للأزياء الشعبية الفلسطينية</dc:title>
  <dc:creator>lupna.al-karout</dc:creator>
  <cp:lastModifiedBy>owner</cp:lastModifiedBy>
  <cp:revision>18</cp:revision>
  <dcterms:created xsi:type="dcterms:W3CDTF">2009-01-06T19:43:37Z</dcterms:created>
  <dcterms:modified xsi:type="dcterms:W3CDTF">2012-10-06T11:39:06Z</dcterms:modified>
</cp:coreProperties>
</file>