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58" r:id="rId3"/>
    <p:sldId id="259" r:id="rId4"/>
    <p:sldId id="263" r:id="rId5"/>
    <p:sldId id="264" r:id="rId6"/>
    <p:sldId id="257" r:id="rId7"/>
    <p:sldId id="260" r:id="rId8"/>
    <p:sldId id="265" r:id="rId9"/>
    <p:sldId id="266" r:id="rId10"/>
    <p:sldId id="267" r:id="rId11"/>
    <p:sldId id="268" r:id="rId12"/>
    <p:sldId id="262" r:id="rId13"/>
    <p:sldId id="269" r:id="rId14"/>
    <p:sldId id="270" r:id="rId15"/>
    <p:sldId id="271" r:id="rId16"/>
    <p:sldId id="282" r:id="rId17"/>
    <p:sldId id="283" r:id="rId18"/>
    <p:sldId id="284" r:id="rId19"/>
    <p:sldId id="285" r:id="rId20"/>
    <p:sldId id="272" r:id="rId21"/>
    <p:sldId id="280" r:id="rId22"/>
    <p:sldId id="286" r:id="rId23"/>
    <p:sldId id="273" r:id="rId24"/>
    <p:sldId id="274" r:id="rId25"/>
    <p:sldId id="276" r:id="rId26"/>
    <p:sldId id="277" r:id="rId27"/>
    <p:sldId id="278" r:id="rId28"/>
    <p:sldId id="279" r:id="rId29"/>
    <p:sldId id="281" r:id="rId30"/>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4A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96" autoAdjust="0"/>
    <p:restoredTop sz="99833" autoAdjust="0"/>
  </p:normalViewPr>
  <p:slideViewPr>
    <p:cSldViewPr>
      <p:cViewPr varScale="1">
        <p:scale>
          <a:sx n="75" d="100"/>
          <a:sy n="75" d="100"/>
        </p:scale>
        <p:origin x="-30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49859D-3063-487C-A11A-881B0837059E}" type="doc">
      <dgm:prSet loTypeId="urn:microsoft.com/office/officeart/2005/8/layout/cycle1" loCatId="cycle" qsTypeId="urn:microsoft.com/office/officeart/2005/8/quickstyle/3d3" qsCatId="3D" csTypeId="urn:microsoft.com/office/officeart/2005/8/colors/accent1_2" csCatId="accent1" phldr="1"/>
      <dgm:spPr/>
      <dgm:t>
        <a:bodyPr/>
        <a:lstStyle/>
        <a:p>
          <a:endParaRPr lang="en-US"/>
        </a:p>
      </dgm:t>
    </dgm:pt>
    <dgm:pt modelId="{8BFD127E-C297-4D54-978A-73D8BD909BE7}">
      <dgm:prSet phldrT="[Text]" custT="1"/>
      <dgm:spPr/>
      <dgm:t>
        <a:bodyPr/>
        <a:lstStyle/>
        <a:p>
          <a:r>
            <a:rPr lang="en-US" sz="3200" dirty="0" smtClean="0">
              <a:solidFill>
                <a:srgbClr val="FF0000"/>
              </a:solidFill>
            </a:rPr>
            <a:t>Needs</a:t>
          </a:r>
          <a:endParaRPr lang="en-US" sz="3200" dirty="0">
            <a:solidFill>
              <a:srgbClr val="FF0000"/>
            </a:solidFill>
          </a:endParaRPr>
        </a:p>
      </dgm:t>
    </dgm:pt>
    <dgm:pt modelId="{EC8E0202-12E6-4E2A-8630-25C0558787ED}" type="parTrans" cxnId="{C82EE189-B17B-44B4-A0E1-FC5DF5C40DF9}">
      <dgm:prSet/>
      <dgm:spPr/>
      <dgm:t>
        <a:bodyPr/>
        <a:lstStyle/>
        <a:p>
          <a:endParaRPr lang="en-US"/>
        </a:p>
      </dgm:t>
    </dgm:pt>
    <dgm:pt modelId="{137AE886-5C93-470D-BCA1-CFE8F1334C18}" type="sibTrans" cxnId="{C82EE189-B17B-44B4-A0E1-FC5DF5C40DF9}">
      <dgm:prSet/>
      <dgm:spPr/>
      <dgm:t>
        <a:bodyPr/>
        <a:lstStyle/>
        <a:p>
          <a:endParaRPr lang="en-US"/>
        </a:p>
      </dgm:t>
    </dgm:pt>
    <dgm:pt modelId="{3BF2E9A6-80BE-4471-8FDA-BF93B2DA7DE4}">
      <dgm:prSet phldrT="[Text]" custT="1"/>
      <dgm:spPr/>
      <dgm:t>
        <a:bodyPr/>
        <a:lstStyle/>
        <a:p>
          <a:r>
            <a:rPr lang="en-US" sz="2000" dirty="0" smtClean="0"/>
            <a:t>Planning,</a:t>
          </a:r>
        </a:p>
        <a:p>
          <a:r>
            <a:rPr lang="en-US" sz="2000" dirty="0" smtClean="0"/>
            <a:t> Objectives</a:t>
          </a:r>
          <a:endParaRPr lang="en-US" sz="2000" dirty="0"/>
        </a:p>
      </dgm:t>
    </dgm:pt>
    <dgm:pt modelId="{F68E2523-CED4-4E6F-BA2F-D9226E3670C6}" type="parTrans" cxnId="{3AE98E72-FB8B-4751-ABCE-BCDF82F5412C}">
      <dgm:prSet/>
      <dgm:spPr/>
      <dgm:t>
        <a:bodyPr/>
        <a:lstStyle/>
        <a:p>
          <a:endParaRPr lang="en-US"/>
        </a:p>
      </dgm:t>
    </dgm:pt>
    <dgm:pt modelId="{6E7ACF49-3AEE-4FA0-981A-4DB8278D8197}" type="sibTrans" cxnId="{3AE98E72-FB8B-4751-ABCE-BCDF82F5412C}">
      <dgm:prSet/>
      <dgm:spPr/>
      <dgm:t>
        <a:bodyPr/>
        <a:lstStyle/>
        <a:p>
          <a:endParaRPr lang="en-US"/>
        </a:p>
      </dgm:t>
    </dgm:pt>
    <dgm:pt modelId="{67FFC531-02A9-4EF2-B0B4-9BCBFE20B881}">
      <dgm:prSet phldrT="[Text]"/>
      <dgm:spPr/>
      <dgm:t>
        <a:bodyPr/>
        <a:lstStyle/>
        <a:p>
          <a:r>
            <a:rPr lang="en-US" dirty="0" smtClean="0">
              <a:solidFill>
                <a:srgbClr val="FF0000"/>
              </a:solidFill>
            </a:rPr>
            <a:t>How to Teach</a:t>
          </a:r>
          <a:endParaRPr lang="en-US" dirty="0">
            <a:solidFill>
              <a:srgbClr val="FF0000"/>
            </a:solidFill>
          </a:endParaRPr>
        </a:p>
      </dgm:t>
    </dgm:pt>
    <dgm:pt modelId="{19A105EA-7619-4318-B92A-E3CC717BABC6}" type="parTrans" cxnId="{EBB96407-561B-4906-9C6D-A5E16A830C9F}">
      <dgm:prSet/>
      <dgm:spPr/>
      <dgm:t>
        <a:bodyPr/>
        <a:lstStyle/>
        <a:p>
          <a:endParaRPr lang="en-US"/>
        </a:p>
      </dgm:t>
    </dgm:pt>
    <dgm:pt modelId="{9A336C14-8CBA-4482-9DC6-31857F019EEB}" type="sibTrans" cxnId="{EBB96407-561B-4906-9C6D-A5E16A830C9F}">
      <dgm:prSet/>
      <dgm:spPr/>
      <dgm:t>
        <a:bodyPr/>
        <a:lstStyle/>
        <a:p>
          <a:endParaRPr lang="en-US"/>
        </a:p>
      </dgm:t>
    </dgm:pt>
    <dgm:pt modelId="{09AACC41-D058-464C-A3C9-8B686DBE254A}">
      <dgm:prSet phldrT="[Text]" custT="1"/>
      <dgm:spPr/>
      <dgm:t>
        <a:bodyPr/>
        <a:lstStyle/>
        <a:p>
          <a:endParaRPr lang="en-US" sz="1100" dirty="0" smtClean="0"/>
        </a:p>
        <a:p>
          <a:r>
            <a:rPr lang="en-US" sz="2000" dirty="0" smtClean="0"/>
            <a:t>Thinking</a:t>
          </a:r>
          <a:endParaRPr lang="en-US" sz="1100" dirty="0" smtClean="0"/>
        </a:p>
        <a:p>
          <a:r>
            <a:rPr lang="en-US" sz="2000" dirty="0" smtClean="0"/>
            <a:t>Learning</a:t>
          </a:r>
          <a:endParaRPr lang="en-US" sz="1600" dirty="0" smtClean="0"/>
        </a:p>
        <a:p>
          <a:r>
            <a:rPr lang="en-US" sz="2000" dirty="0" smtClean="0"/>
            <a:t>Reflecting</a:t>
          </a:r>
        </a:p>
        <a:p>
          <a:endParaRPr lang="en-US" sz="1100" dirty="0" smtClean="0"/>
        </a:p>
      </dgm:t>
    </dgm:pt>
    <dgm:pt modelId="{83B1CD73-BAEC-4D14-9415-383CA536C0B4}" type="parTrans" cxnId="{9308B019-0E49-4DD8-89FE-BF980E49B13D}">
      <dgm:prSet/>
      <dgm:spPr/>
      <dgm:t>
        <a:bodyPr/>
        <a:lstStyle/>
        <a:p>
          <a:endParaRPr lang="en-US"/>
        </a:p>
      </dgm:t>
    </dgm:pt>
    <dgm:pt modelId="{A661C9EB-83EA-47FD-8410-2C41D200FB93}" type="sibTrans" cxnId="{9308B019-0E49-4DD8-89FE-BF980E49B13D}">
      <dgm:prSet/>
      <dgm:spPr/>
      <dgm:t>
        <a:bodyPr/>
        <a:lstStyle/>
        <a:p>
          <a:endParaRPr lang="en-US"/>
        </a:p>
      </dgm:t>
    </dgm:pt>
    <dgm:pt modelId="{6AFD3B6F-07FF-4883-A6F8-DD5B20685F7E}">
      <dgm:prSet phldrT="[Text]" custT="1"/>
      <dgm:spPr/>
      <dgm:t>
        <a:bodyPr/>
        <a:lstStyle/>
        <a:p>
          <a:r>
            <a:rPr lang="en-US" sz="2800" dirty="0" smtClean="0">
              <a:solidFill>
                <a:srgbClr val="FF0000"/>
              </a:solidFill>
            </a:rPr>
            <a:t>Outcomes</a:t>
          </a:r>
          <a:endParaRPr lang="en-US" sz="1800" dirty="0">
            <a:solidFill>
              <a:srgbClr val="FF0000"/>
            </a:solidFill>
          </a:endParaRPr>
        </a:p>
      </dgm:t>
    </dgm:pt>
    <dgm:pt modelId="{0EFAB7CB-CC6D-429D-B5DA-E2480ABD1B85}" type="parTrans" cxnId="{3F1CA4D6-D893-4E02-A8A1-90E97ECFFEED}">
      <dgm:prSet/>
      <dgm:spPr/>
      <dgm:t>
        <a:bodyPr/>
        <a:lstStyle/>
        <a:p>
          <a:endParaRPr lang="en-US"/>
        </a:p>
      </dgm:t>
    </dgm:pt>
    <dgm:pt modelId="{5023BFEB-0CC9-4F28-9C6F-EB68DD36BCEE}" type="sibTrans" cxnId="{3F1CA4D6-D893-4E02-A8A1-90E97ECFFEED}">
      <dgm:prSet/>
      <dgm:spPr/>
      <dgm:t>
        <a:bodyPr/>
        <a:lstStyle/>
        <a:p>
          <a:endParaRPr lang="en-US"/>
        </a:p>
      </dgm:t>
    </dgm:pt>
    <dgm:pt modelId="{64DE9F8B-0B9D-44BE-B486-B4AC396B0038}" type="pres">
      <dgm:prSet presAssocID="{5A49859D-3063-487C-A11A-881B0837059E}" presName="cycle" presStyleCnt="0">
        <dgm:presLayoutVars>
          <dgm:dir/>
          <dgm:resizeHandles val="exact"/>
        </dgm:presLayoutVars>
      </dgm:prSet>
      <dgm:spPr/>
      <dgm:t>
        <a:bodyPr/>
        <a:lstStyle/>
        <a:p>
          <a:endParaRPr lang="en-US"/>
        </a:p>
      </dgm:t>
    </dgm:pt>
    <dgm:pt modelId="{177FEA5A-D5A9-474B-BEBC-FEB591D15994}" type="pres">
      <dgm:prSet presAssocID="{8BFD127E-C297-4D54-978A-73D8BD909BE7}" presName="dummy" presStyleCnt="0"/>
      <dgm:spPr/>
      <dgm:t>
        <a:bodyPr/>
        <a:lstStyle/>
        <a:p>
          <a:endParaRPr lang="en-US"/>
        </a:p>
      </dgm:t>
    </dgm:pt>
    <dgm:pt modelId="{0F4E2FA2-3E51-4A02-BD97-493C20EDEB67}" type="pres">
      <dgm:prSet presAssocID="{8BFD127E-C297-4D54-978A-73D8BD909BE7}" presName="node" presStyleLbl="revTx" presStyleIdx="0" presStyleCnt="5" custScaleX="160358">
        <dgm:presLayoutVars>
          <dgm:bulletEnabled val="1"/>
        </dgm:presLayoutVars>
      </dgm:prSet>
      <dgm:spPr/>
      <dgm:t>
        <a:bodyPr/>
        <a:lstStyle/>
        <a:p>
          <a:endParaRPr lang="en-US"/>
        </a:p>
      </dgm:t>
    </dgm:pt>
    <dgm:pt modelId="{5FC71139-2013-443D-B22C-FC4D22C664F0}" type="pres">
      <dgm:prSet presAssocID="{137AE886-5C93-470D-BCA1-CFE8F1334C18}" presName="sibTrans" presStyleLbl="node1" presStyleIdx="0" presStyleCnt="5"/>
      <dgm:spPr/>
      <dgm:t>
        <a:bodyPr/>
        <a:lstStyle/>
        <a:p>
          <a:endParaRPr lang="en-US"/>
        </a:p>
      </dgm:t>
    </dgm:pt>
    <dgm:pt modelId="{61744390-A4CC-4A67-894F-A3C7B93E3232}" type="pres">
      <dgm:prSet presAssocID="{3BF2E9A6-80BE-4471-8FDA-BF93B2DA7DE4}" presName="dummy" presStyleCnt="0"/>
      <dgm:spPr/>
      <dgm:t>
        <a:bodyPr/>
        <a:lstStyle/>
        <a:p>
          <a:endParaRPr lang="en-US"/>
        </a:p>
      </dgm:t>
    </dgm:pt>
    <dgm:pt modelId="{9DDBF9CA-A35A-4A5B-B628-66EA30416068}" type="pres">
      <dgm:prSet presAssocID="{3BF2E9A6-80BE-4471-8FDA-BF93B2DA7DE4}" presName="node" presStyleLbl="revTx" presStyleIdx="1" presStyleCnt="5" custScaleX="151866">
        <dgm:presLayoutVars>
          <dgm:bulletEnabled val="1"/>
        </dgm:presLayoutVars>
      </dgm:prSet>
      <dgm:spPr/>
      <dgm:t>
        <a:bodyPr/>
        <a:lstStyle/>
        <a:p>
          <a:endParaRPr lang="en-US"/>
        </a:p>
      </dgm:t>
    </dgm:pt>
    <dgm:pt modelId="{75A04B08-07D1-4C91-A6A3-9B653F2B4136}" type="pres">
      <dgm:prSet presAssocID="{6E7ACF49-3AEE-4FA0-981A-4DB8278D8197}" presName="sibTrans" presStyleLbl="node1" presStyleIdx="1" presStyleCnt="5"/>
      <dgm:spPr/>
      <dgm:t>
        <a:bodyPr/>
        <a:lstStyle/>
        <a:p>
          <a:endParaRPr lang="en-US"/>
        </a:p>
      </dgm:t>
    </dgm:pt>
    <dgm:pt modelId="{FC8703FC-666F-4F9E-80A5-BD33D7C0C490}" type="pres">
      <dgm:prSet presAssocID="{67FFC531-02A9-4EF2-B0B4-9BCBFE20B881}" presName="dummy" presStyleCnt="0"/>
      <dgm:spPr/>
      <dgm:t>
        <a:bodyPr/>
        <a:lstStyle/>
        <a:p>
          <a:endParaRPr lang="en-US"/>
        </a:p>
      </dgm:t>
    </dgm:pt>
    <dgm:pt modelId="{7396BB3F-405E-4729-8732-6B31DC6C61E8}" type="pres">
      <dgm:prSet presAssocID="{67FFC531-02A9-4EF2-B0B4-9BCBFE20B881}" presName="node" presStyleLbl="revTx" presStyleIdx="2" presStyleCnt="5">
        <dgm:presLayoutVars>
          <dgm:bulletEnabled val="1"/>
        </dgm:presLayoutVars>
      </dgm:prSet>
      <dgm:spPr/>
      <dgm:t>
        <a:bodyPr/>
        <a:lstStyle/>
        <a:p>
          <a:endParaRPr lang="en-US"/>
        </a:p>
      </dgm:t>
    </dgm:pt>
    <dgm:pt modelId="{7525ABF7-04A5-4128-BC39-72BD9066791B}" type="pres">
      <dgm:prSet presAssocID="{9A336C14-8CBA-4482-9DC6-31857F019EEB}" presName="sibTrans" presStyleLbl="node1" presStyleIdx="2" presStyleCnt="5"/>
      <dgm:spPr/>
      <dgm:t>
        <a:bodyPr/>
        <a:lstStyle/>
        <a:p>
          <a:endParaRPr lang="en-US"/>
        </a:p>
      </dgm:t>
    </dgm:pt>
    <dgm:pt modelId="{DA9A9D97-47F0-4D2B-95E4-96E3D7BC35CF}" type="pres">
      <dgm:prSet presAssocID="{6AFD3B6F-07FF-4883-A6F8-DD5B20685F7E}" presName="dummy" presStyleCnt="0"/>
      <dgm:spPr/>
    </dgm:pt>
    <dgm:pt modelId="{8CFE51FC-E6E4-4F22-9EB2-D95DC2EB0963}" type="pres">
      <dgm:prSet presAssocID="{6AFD3B6F-07FF-4883-A6F8-DD5B20685F7E}" presName="node" presStyleLbl="revTx" presStyleIdx="3" presStyleCnt="5" custScaleX="203732" custRadScaleRad="118877" custRadScaleInc="12221">
        <dgm:presLayoutVars>
          <dgm:bulletEnabled val="1"/>
        </dgm:presLayoutVars>
      </dgm:prSet>
      <dgm:spPr/>
      <dgm:t>
        <a:bodyPr/>
        <a:lstStyle/>
        <a:p>
          <a:endParaRPr lang="en-US"/>
        </a:p>
      </dgm:t>
    </dgm:pt>
    <dgm:pt modelId="{018F32DB-98BA-45A9-8762-634783B45250}" type="pres">
      <dgm:prSet presAssocID="{5023BFEB-0CC9-4F28-9C6F-EB68DD36BCEE}" presName="sibTrans" presStyleLbl="node1" presStyleIdx="3" presStyleCnt="5"/>
      <dgm:spPr/>
      <dgm:t>
        <a:bodyPr/>
        <a:lstStyle/>
        <a:p>
          <a:endParaRPr lang="en-US"/>
        </a:p>
      </dgm:t>
    </dgm:pt>
    <dgm:pt modelId="{6A3BDA7D-2654-459E-930C-097362334A54}" type="pres">
      <dgm:prSet presAssocID="{09AACC41-D058-464C-A3C9-8B686DBE254A}" presName="dummy" presStyleCnt="0"/>
      <dgm:spPr/>
      <dgm:t>
        <a:bodyPr/>
        <a:lstStyle/>
        <a:p>
          <a:endParaRPr lang="en-US"/>
        </a:p>
      </dgm:t>
    </dgm:pt>
    <dgm:pt modelId="{627AC523-F44F-4F60-AF70-347E2634F8FA}" type="pres">
      <dgm:prSet presAssocID="{09AACC41-D058-464C-A3C9-8B686DBE254A}" presName="node" presStyleLbl="revTx" presStyleIdx="4" presStyleCnt="5" custScaleX="131502">
        <dgm:presLayoutVars>
          <dgm:bulletEnabled val="1"/>
        </dgm:presLayoutVars>
      </dgm:prSet>
      <dgm:spPr/>
      <dgm:t>
        <a:bodyPr/>
        <a:lstStyle/>
        <a:p>
          <a:endParaRPr lang="en-US"/>
        </a:p>
      </dgm:t>
    </dgm:pt>
    <dgm:pt modelId="{07383F06-F4DD-4CB4-A544-7C19729AFB1E}" type="pres">
      <dgm:prSet presAssocID="{A661C9EB-83EA-47FD-8410-2C41D200FB93}" presName="sibTrans" presStyleLbl="node1" presStyleIdx="4" presStyleCnt="5"/>
      <dgm:spPr/>
      <dgm:t>
        <a:bodyPr/>
        <a:lstStyle/>
        <a:p>
          <a:endParaRPr lang="en-US"/>
        </a:p>
      </dgm:t>
    </dgm:pt>
  </dgm:ptLst>
  <dgm:cxnLst>
    <dgm:cxn modelId="{B9F52F72-C272-4144-A380-6535B59C08D1}" type="presOf" srcId="{9A336C14-8CBA-4482-9DC6-31857F019EEB}" destId="{7525ABF7-04A5-4128-BC39-72BD9066791B}" srcOrd="0" destOrd="0" presId="urn:microsoft.com/office/officeart/2005/8/layout/cycle1"/>
    <dgm:cxn modelId="{CB70EA3F-4F73-42AA-9CD6-B5409AABB1EB}" type="presOf" srcId="{6E7ACF49-3AEE-4FA0-981A-4DB8278D8197}" destId="{75A04B08-07D1-4C91-A6A3-9B653F2B4136}" srcOrd="0" destOrd="0" presId="urn:microsoft.com/office/officeart/2005/8/layout/cycle1"/>
    <dgm:cxn modelId="{B255C8B6-E6EE-455C-A269-4FCC5A394E0C}" type="presOf" srcId="{09AACC41-D058-464C-A3C9-8B686DBE254A}" destId="{627AC523-F44F-4F60-AF70-347E2634F8FA}" srcOrd="0" destOrd="0" presId="urn:microsoft.com/office/officeart/2005/8/layout/cycle1"/>
    <dgm:cxn modelId="{42C47F33-6CC1-4D6B-9608-622155638420}" type="presOf" srcId="{5023BFEB-0CC9-4F28-9C6F-EB68DD36BCEE}" destId="{018F32DB-98BA-45A9-8762-634783B45250}" srcOrd="0" destOrd="0" presId="urn:microsoft.com/office/officeart/2005/8/layout/cycle1"/>
    <dgm:cxn modelId="{8644E368-A893-4A0F-A8C2-782A201FE709}" type="presOf" srcId="{5A49859D-3063-487C-A11A-881B0837059E}" destId="{64DE9F8B-0B9D-44BE-B486-B4AC396B0038}" srcOrd="0" destOrd="0" presId="urn:microsoft.com/office/officeart/2005/8/layout/cycle1"/>
    <dgm:cxn modelId="{CBCF448C-64CC-4FA8-8C4E-434B4B86DE3C}" type="presOf" srcId="{137AE886-5C93-470D-BCA1-CFE8F1334C18}" destId="{5FC71139-2013-443D-B22C-FC4D22C664F0}" srcOrd="0" destOrd="0" presId="urn:microsoft.com/office/officeart/2005/8/layout/cycle1"/>
    <dgm:cxn modelId="{3F1CA4D6-D893-4E02-A8A1-90E97ECFFEED}" srcId="{5A49859D-3063-487C-A11A-881B0837059E}" destId="{6AFD3B6F-07FF-4883-A6F8-DD5B20685F7E}" srcOrd="3" destOrd="0" parTransId="{0EFAB7CB-CC6D-429D-B5DA-E2480ABD1B85}" sibTransId="{5023BFEB-0CC9-4F28-9C6F-EB68DD36BCEE}"/>
    <dgm:cxn modelId="{88193D30-813C-438B-98F4-79FCFCF0CA2D}" type="presOf" srcId="{67FFC531-02A9-4EF2-B0B4-9BCBFE20B881}" destId="{7396BB3F-405E-4729-8732-6B31DC6C61E8}" srcOrd="0" destOrd="0" presId="urn:microsoft.com/office/officeart/2005/8/layout/cycle1"/>
    <dgm:cxn modelId="{C7BCF933-A8FA-4652-9EED-86BE0F5CE46B}" type="presOf" srcId="{3BF2E9A6-80BE-4471-8FDA-BF93B2DA7DE4}" destId="{9DDBF9CA-A35A-4A5B-B628-66EA30416068}" srcOrd="0" destOrd="0" presId="urn:microsoft.com/office/officeart/2005/8/layout/cycle1"/>
    <dgm:cxn modelId="{A277C4A5-D795-4B2C-879A-92D4B5D53700}" type="presOf" srcId="{8BFD127E-C297-4D54-978A-73D8BD909BE7}" destId="{0F4E2FA2-3E51-4A02-BD97-493C20EDEB67}" srcOrd="0" destOrd="0" presId="urn:microsoft.com/office/officeart/2005/8/layout/cycle1"/>
    <dgm:cxn modelId="{3AE98E72-FB8B-4751-ABCE-BCDF82F5412C}" srcId="{5A49859D-3063-487C-A11A-881B0837059E}" destId="{3BF2E9A6-80BE-4471-8FDA-BF93B2DA7DE4}" srcOrd="1" destOrd="0" parTransId="{F68E2523-CED4-4E6F-BA2F-D9226E3670C6}" sibTransId="{6E7ACF49-3AEE-4FA0-981A-4DB8278D8197}"/>
    <dgm:cxn modelId="{9308B019-0E49-4DD8-89FE-BF980E49B13D}" srcId="{5A49859D-3063-487C-A11A-881B0837059E}" destId="{09AACC41-D058-464C-A3C9-8B686DBE254A}" srcOrd="4" destOrd="0" parTransId="{83B1CD73-BAEC-4D14-9415-383CA536C0B4}" sibTransId="{A661C9EB-83EA-47FD-8410-2C41D200FB93}"/>
    <dgm:cxn modelId="{C82EE189-B17B-44B4-A0E1-FC5DF5C40DF9}" srcId="{5A49859D-3063-487C-A11A-881B0837059E}" destId="{8BFD127E-C297-4D54-978A-73D8BD909BE7}" srcOrd="0" destOrd="0" parTransId="{EC8E0202-12E6-4E2A-8630-25C0558787ED}" sibTransId="{137AE886-5C93-470D-BCA1-CFE8F1334C18}"/>
    <dgm:cxn modelId="{EBB96407-561B-4906-9C6D-A5E16A830C9F}" srcId="{5A49859D-3063-487C-A11A-881B0837059E}" destId="{67FFC531-02A9-4EF2-B0B4-9BCBFE20B881}" srcOrd="2" destOrd="0" parTransId="{19A105EA-7619-4318-B92A-E3CC717BABC6}" sibTransId="{9A336C14-8CBA-4482-9DC6-31857F019EEB}"/>
    <dgm:cxn modelId="{F4CCE0FA-7228-436C-9F14-BBDC148C9491}" type="presOf" srcId="{A661C9EB-83EA-47FD-8410-2C41D200FB93}" destId="{07383F06-F4DD-4CB4-A544-7C19729AFB1E}" srcOrd="0" destOrd="0" presId="urn:microsoft.com/office/officeart/2005/8/layout/cycle1"/>
    <dgm:cxn modelId="{581E1D2D-692E-4D03-AC87-E957C2002852}" type="presOf" srcId="{6AFD3B6F-07FF-4883-A6F8-DD5B20685F7E}" destId="{8CFE51FC-E6E4-4F22-9EB2-D95DC2EB0963}" srcOrd="0" destOrd="0" presId="urn:microsoft.com/office/officeart/2005/8/layout/cycle1"/>
    <dgm:cxn modelId="{B5251547-CA01-4611-8755-0038F38FA890}" type="presParOf" srcId="{64DE9F8B-0B9D-44BE-B486-B4AC396B0038}" destId="{177FEA5A-D5A9-474B-BEBC-FEB591D15994}" srcOrd="0" destOrd="0" presId="urn:microsoft.com/office/officeart/2005/8/layout/cycle1"/>
    <dgm:cxn modelId="{D6DDEE28-B0D7-43CC-B526-6317C82E456C}" type="presParOf" srcId="{64DE9F8B-0B9D-44BE-B486-B4AC396B0038}" destId="{0F4E2FA2-3E51-4A02-BD97-493C20EDEB67}" srcOrd="1" destOrd="0" presId="urn:microsoft.com/office/officeart/2005/8/layout/cycle1"/>
    <dgm:cxn modelId="{CAD52035-AC59-4EEC-A8CD-B5BC85CF26DE}" type="presParOf" srcId="{64DE9F8B-0B9D-44BE-B486-B4AC396B0038}" destId="{5FC71139-2013-443D-B22C-FC4D22C664F0}" srcOrd="2" destOrd="0" presId="urn:microsoft.com/office/officeart/2005/8/layout/cycle1"/>
    <dgm:cxn modelId="{5F46C736-8437-435B-9396-C7255371E34D}" type="presParOf" srcId="{64DE9F8B-0B9D-44BE-B486-B4AC396B0038}" destId="{61744390-A4CC-4A67-894F-A3C7B93E3232}" srcOrd="3" destOrd="0" presId="urn:microsoft.com/office/officeart/2005/8/layout/cycle1"/>
    <dgm:cxn modelId="{52D9845E-BF81-49D1-88B1-3D6BC5974330}" type="presParOf" srcId="{64DE9F8B-0B9D-44BE-B486-B4AC396B0038}" destId="{9DDBF9CA-A35A-4A5B-B628-66EA30416068}" srcOrd="4" destOrd="0" presId="urn:microsoft.com/office/officeart/2005/8/layout/cycle1"/>
    <dgm:cxn modelId="{6878F4DF-B3CA-4318-B6BA-D7842068C36D}" type="presParOf" srcId="{64DE9F8B-0B9D-44BE-B486-B4AC396B0038}" destId="{75A04B08-07D1-4C91-A6A3-9B653F2B4136}" srcOrd="5" destOrd="0" presId="urn:microsoft.com/office/officeart/2005/8/layout/cycle1"/>
    <dgm:cxn modelId="{4CDB9EFC-1F3F-4928-A313-396E21ED9A8E}" type="presParOf" srcId="{64DE9F8B-0B9D-44BE-B486-B4AC396B0038}" destId="{FC8703FC-666F-4F9E-80A5-BD33D7C0C490}" srcOrd="6" destOrd="0" presId="urn:microsoft.com/office/officeart/2005/8/layout/cycle1"/>
    <dgm:cxn modelId="{71D690A2-4D17-4848-A688-4B84E35925E3}" type="presParOf" srcId="{64DE9F8B-0B9D-44BE-B486-B4AC396B0038}" destId="{7396BB3F-405E-4729-8732-6B31DC6C61E8}" srcOrd="7" destOrd="0" presId="urn:microsoft.com/office/officeart/2005/8/layout/cycle1"/>
    <dgm:cxn modelId="{B670DABB-A5CF-4D39-87FA-40B08C59427E}" type="presParOf" srcId="{64DE9F8B-0B9D-44BE-B486-B4AC396B0038}" destId="{7525ABF7-04A5-4128-BC39-72BD9066791B}" srcOrd="8" destOrd="0" presId="urn:microsoft.com/office/officeart/2005/8/layout/cycle1"/>
    <dgm:cxn modelId="{2F075325-05CA-4EE0-B0D3-54969CEB5DA0}" type="presParOf" srcId="{64DE9F8B-0B9D-44BE-B486-B4AC396B0038}" destId="{DA9A9D97-47F0-4D2B-95E4-96E3D7BC35CF}" srcOrd="9" destOrd="0" presId="urn:microsoft.com/office/officeart/2005/8/layout/cycle1"/>
    <dgm:cxn modelId="{486A4F55-1375-4179-868B-6CCABB707D60}" type="presParOf" srcId="{64DE9F8B-0B9D-44BE-B486-B4AC396B0038}" destId="{8CFE51FC-E6E4-4F22-9EB2-D95DC2EB0963}" srcOrd="10" destOrd="0" presId="urn:microsoft.com/office/officeart/2005/8/layout/cycle1"/>
    <dgm:cxn modelId="{F6A48A4F-6A06-4C0B-AB01-2E0EC256D1F3}" type="presParOf" srcId="{64DE9F8B-0B9D-44BE-B486-B4AC396B0038}" destId="{018F32DB-98BA-45A9-8762-634783B45250}" srcOrd="11" destOrd="0" presId="urn:microsoft.com/office/officeart/2005/8/layout/cycle1"/>
    <dgm:cxn modelId="{596B67DA-4CAB-4EB4-BEA8-239DE20047CA}" type="presParOf" srcId="{64DE9F8B-0B9D-44BE-B486-B4AC396B0038}" destId="{6A3BDA7D-2654-459E-930C-097362334A54}" srcOrd="12" destOrd="0" presId="urn:microsoft.com/office/officeart/2005/8/layout/cycle1"/>
    <dgm:cxn modelId="{1448BD57-83E0-4F42-B736-763A2F36482A}" type="presParOf" srcId="{64DE9F8B-0B9D-44BE-B486-B4AC396B0038}" destId="{627AC523-F44F-4F60-AF70-347E2634F8FA}" srcOrd="13" destOrd="0" presId="urn:microsoft.com/office/officeart/2005/8/layout/cycle1"/>
    <dgm:cxn modelId="{95F85183-4BDA-46E6-90BA-E4AD3FC69FA0}" type="presParOf" srcId="{64DE9F8B-0B9D-44BE-B486-B4AC396B0038}" destId="{07383F06-F4DD-4CB4-A544-7C19729AFB1E}" srcOrd="14"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4C7A028B-CA0F-4699-A7EB-B81327BA5F97}" type="datetimeFigureOut">
              <a:rPr lang="en-US" smtClean="0"/>
              <a:pPr/>
              <a:t>5/26/2012</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A53C8F79-BFAA-43B9-B97C-3C499CC1AE0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ln/>
        </p:spPr>
        <p:txBody>
          <a:bodyPr/>
          <a:lstStyle/>
          <a:p>
            <a:fld id="{D9629576-B15C-4B82-A6BB-A2703B1A59E5}" type="slidenum">
              <a:rPr lang="en-AU"/>
              <a:pPr/>
              <a:t>2</a:t>
            </a:fld>
            <a:endParaRPr lang="en-AU"/>
          </a:p>
        </p:txBody>
      </p:sp>
      <p:sp>
        <p:nvSpPr>
          <p:cNvPr id="54273" name="Text Box 1"/>
          <p:cNvSpPr txBox="1">
            <a:spLocks noChangeArrowheads="1"/>
          </p:cNvSpPr>
          <p:nvPr/>
        </p:nvSpPr>
        <p:spPr bwMode="auto">
          <a:xfrm>
            <a:off x="1875682" y="98249"/>
            <a:ext cx="2593534" cy="228556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4274" name="Rectangle 2"/>
          <p:cNvSpPr txBox="1">
            <a:spLocks noGrp="1" noChangeArrowheads="1"/>
          </p:cNvSpPr>
          <p:nvPr>
            <p:ph type="body"/>
          </p:nvPr>
        </p:nvSpPr>
        <p:spPr bwMode="auto">
          <a:xfrm>
            <a:off x="138940" y="2482057"/>
            <a:ext cx="6383491" cy="7127294"/>
          </a:xfrm>
          <a:prstGeom prst="rect">
            <a:avLst/>
          </a:prstGeom>
          <a:noFill/>
          <a:ln>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print</a:t>
            </a:r>
            <a:r>
              <a:rPr lang="en-US" baseline="0" dirty="0" smtClean="0"/>
              <a:t> revolution</a:t>
            </a:r>
            <a:endParaRPr lang="en-US" dirty="0"/>
          </a:p>
        </p:txBody>
      </p:sp>
      <p:sp>
        <p:nvSpPr>
          <p:cNvPr id="4" name="Slide Number Placeholder 3"/>
          <p:cNvSpPr>
            <a:spLocks noGrp="1"/>
          </p:cNvSpPr>
          <p:nvPr>
            <p:ph type="sldNum" sz="quarter" idx="10"/>
          </p:nvPr>
        </p:nvSpPr>
        <p:spPr/>
        <p:txBody>
          <a:bodyPr/>
          <a:lstStyle/>
          <a:p>
            <a:fld id="{A53C8F79-BFAA-43B9-B97C-3C499CC1AE0B}"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Formal educational systems    revolution</a:t>
            </a:r>
            <a:endParaRPr lang="en-US" dirty="0"/>
          </a:p>
        </p:txBody>
      </p:sp>
      <p:sp>
        <p:nvSpPr>
          <p:cNvPr id="4" name="Slide Number Placeholder 3"/>
          <p:cNvSpPr>
            <a:spLocks noGrp="1"/>
          </p:cNvSpPr>
          <p:nvPr>
            <p:ph type="sldNum" sz="quarter" idx="10"/>
          </p:nvPr>
        </p:nvSpPr>
        <p:spPr/>
        <p:txBody>
          <a:bodyPr/>
          <a:lstStyle/>
          <a:p>
            <a:fld id="{A53C8F79-BFAA-43B9-B97C-3C499CC1AE0B}"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 revolution</a:t>
            </a:r>
          </a:p>
          <a:p>
            <a:r>
              <a:rPr lang="en-US" dirty="0" smtClean="0"/>
              <a:t>The learners e learning needs and preferences</a:t>
            </a:r>
          </a:p>
          <a:p>
            <a:r>
              <a:rPr lang="en-US" dirty="0" smtClean="0"/>
              <a:t>Different</a:t>
            </a:r>
            <a:r>
              <a:rPr lang="en-US" baseline="0" dirty="0" smtClean="0"/>
              <a:t> learning preferences</a:t>
            </a:r>
          </a:p>
          <a:p>
            <a:r>
              <a:rPr lang="en-US" baseline="0" dirty="0" smtClean="0"/>
              <a:t>Text and teacher based ( Chalk &amp; Talk) 20th century teachers. </a:t>
            </a:r>
            <a:endParaRPr lang="en-US" dirty="0"/>
          </a:p>
        </p:txBody>
      </p:sp>
      <p:sp>
        <p:nvSpPr>
          <p:cNvPr id="4" name="Slide Number Placeholder 3"/>
          <p:cNvSpPr>
            <a:spLocks noGrp="1"/>
          </p:cNvSpPr>
          <p:nvPr>
            <p:ph type="sldNum" sz="quarter" idx="10"/>
          </p:nvPr>
        </p:nvSpPr>
        <p:spPr/>
        <p:txBody>
          <a:bodyPr/>
          <a:lstStyle/>
          <a:p>
            <a:fld id="{A53C8F79-BFAA-43B9-B97C-3C499CC1AE0B}"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Effect of modernity on environment and on needs.</a:t>
            </a:r>
          </a:p>
          <a:p>
            <a:r>
              <a:rPr lang="en-US" dirty="0" smtClean="0"/>
              <a:t>“Certainty</a:t>
            </a:r>
            <a:r>
              <a:rPr lang="en-US" baseline="0" dirty="0" smtClean="0"/>
              <a:t> impossible” ----- caused by modernity ---- causing environment change.</a:t>
            </a:r>
          </a:p>
          <a:p>
            <a:r>
              <a:rPr lang="en-US" baseline="0" dirty="0" smtClean="0"/>
              <a:t>Our rationality is bounded by environment, </a:t>
            </a:r>
          </a:p>
          <a:p>
            <a:r>
              <a:rPr lang="en-US" baseline="0" dirty="0" smtClean="0"/>
              <a:t>Our needs are changing in response to changes in environment  affected by modernity. </a:t>
            </a:r>
            <a:endParaRPr lang="en-US" dirty="0"/>
          </a:p>
        </p:txBody>
      </p:sp>
      <p:sp>
        <p:nvSpPr>
          <p:cNvPr id="4" name="Slide Number Placeholder 3"/>
          <p:cNvSpPr>
            <a:spLocks noGrp="1"/>
          </p:cNvSpPr>
          <p:nvPr>
            <p:ph type="sldNum" sz="quarter" idx="10"/>
          </p:nvPr>
        </p:nvSpPr>
        <p:spPr/>
        <p:txBody>
          <a:bodyPr/>
          <a:lstStyle/>
          <a:p>
            <a:fld id="{A53C8F79-BFAA-43B9-B97C-3C499CC1AE0B}"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 Zero, Lesson Zero,  </a:t>
            </a:r>
            <a:endParaRPr lang="en-US" dirty="0"/>
          </a:p>
        </p:txBody>
      </p:sp>
      <p:sp>
        <p:nvSpPr>
          <p:cNvPr id="4" name="Slide Number Placeholder 3"/>
          <p:cNvSpPr>
            <a:spLocks noGrp="1"/>
          </p:cNvSpPr>
          <p:nvPr>
            <p:ph type="sldNum" sz="quarter" idx="10"/>
          </p:nvPr>
        </p:nvSpPr>
        <p:spPr/>
        <p:txBody>
          <a:bodyPr/>
          <a:lstStyle/>
          <a:p>
            <a:fld id="{A53C8F79-BFAA-43B9-B97C-3C499CC1AE0B}"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81DB9194-57B0-4D99-BB9F-07680D227165}" type="slidenum">
              <a:rPr lang="en-AU"/>
              <a:pPr/>
              <a:t>3</a:t>
            </a:fld>
            <a:endParaRPr lang="en-AU"/>
          </a:p>
        </p:txBody>
      </p:sp>
      <p:sp>
        <p:nvSpPr>
          <p:cNvPr id="55297" name="Text Box 1"/>
          <p:cNvSpPr txBox="1">
            <a:spLocks noChangeArrowheads="1"/>
          </p:cNvSpPr>
          <p:nvPr/>
        </p:nvSpPr>
        <p:spPr bwMode="auto">
          <a:xfrm>
            <a:off x="1875682" y="155129"/>
            <a:ext cx="2593534" cy="2171799"/>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298" name="Text Box 2"/>
          <p:cNvSpPr txBox="1">
            <a:spLocks noGrp="1" noChangeArrowheads="1"/>
          </p:cNvSpPr>
          <p:nvPr>
            <p:ph type="body"/>
          </p:nvPr>
        </p:nvSpPr>
        <p:spPr bwMode="auto">
          <a:xfrm>
            <a:off x="138940" y="2482056"/>
            <a:ext cx="6391209" cy="7135912"/>
          </a:xfrm>
          <a:prstGeom prst="rect">
            <a:avLst/>
          </a:prstGeom>
          <a:noFill/>
          <a:ln>
            <a:round/>
            <a:headEnd/>
            <a:tailEnd/>
          </a:ln>
        </p:spPr>
        <p:txBody>
          <a:bodyPr lIns="90000" tIns="73440" rIns="90000" bIns="46800"/>
          <a:lstStyle/>
          <a:p>
            <a:pPr marL="228600" indent="-228600">
              <a:lnSpc>
                <a:spcPct val="87000"/>
              </a:lnSpc>
              <a:spcBef>
                <a:spcPct val="0"/>
              </a:spcBef>
              <a:spcAft>
                <a:spcPts val="600"/>
              </a:spcAft>
              <a:buFont typeface="Times New Roman" pitchFamily="18" charset="0"/>
              <a:buAutoNum type="arabicPeriod"/>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en-AU" sz="1100" dirty="0">
                <a:latin typeface="Arial" pitchFamily="34" charset="0"/>
              </a:rPr>
              <a:t>The way we re-organise teaching</a:t>
            </a:r>
          </a:p>
          <a:p>
            <a:pPr marL="228600" indent="-228600">
              <a:lnSpc>
                <a:spcPct val="87000"/>
              </a:lnSpc>
              <a:spcBef>
                <a:spcPct val="0"/>
              </a:spcBef>
              <a:spcAft>
                <a:spcPts val="600"/>
              </a:spcAft>
              <a:buFont typeface="Times New Roman" pitchFamily="18" charset="0"/>
              <a:buAutoNum type="arabicPeriod"/>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en-AU" sz="1100" dirty="0">
                <a:latin typeface="Arial" pitchFamily="34" charset="0"/>
              </a:rPr>
              <a:t>The way we re-think about learning</a:t>
            </a:r>
          </a:p>
          <a:p>
            <a:pPr marL="228600" indent="-228600">
              <a:lnSpc>
                <a:spcPct val="87000"/>
              </a:lnSpc>
              <a:spcBef>
                <a:spcPct val="0"/>
              </a:spcBef>
              <a:spcAft>
                <a:spcPts val="600"/>
              </a:spcAft>
              <a:buFont typeface="Times New Roman" pitchFamily="18" charset="0"/>
              <a:buAutoNum type="arabicPeriod"/>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en-AU" sz="1100" dirty="0">
                <a:latin typeface="Arial" pitchFamily="34" charset="0"/>
              </a:rPr>
              <a:t>The way we re-use new technologies</a:t>
            </a:r>
          </a:p>
        </p:txBody>
      </p:sp>
      <p:sp>
        <p:nvSpPr>
          <p:cNvPr id="55299" name="Text Box 3"/>
          <p:cNvSpPr txBox="1">
            <a:spLocks noChangeArrowheads="1"/>
          </p:cNvSpPr>
          <p:nvPr/>
        </p:nvSpPr>
        <p:spPr bwMode="auto">
          <a:xfrm>
            <a:off x="3777607" y="9430091"/>
            <a:ext cx="2889938" cy="496411"/>
          </a:xfrm>
          <a:prstGeom prst="rect">
            <a:avLst/>
          </a:prstGeom>
          <a:noFill/>
          <a:ln w="9525">
            <a:noFill/>
            <a:round/>
            <a:headEnd/>
            <a:tailEnd/>
          </a:ln>
          <a:effectLst/>
        </p:spPr>
        <p:txBody>
          <a:bodyPr lIns="90000" tIns="69480" rIns="90000" bIns="46800" anchor="b"/>
          <a:lstStyle/>
          <a:p>
            <a:pPr algn="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E833C97-2CB2-4D64-A70B-C9BC74C0FD18}" type="slidenum">
              <a:rPr lang="en-AU" sz="1200">
                <a:solidFill>
                  <a:srgbClr val="000000"/>
                </a:solidFill>
                <a:latin typeface="Times New Roman" pitchFamily="18" charset="0"/>
                <a:ea typeface="Arial Unicode MS" pitchFamily="34" charset="-128"/>
                <a:cs typeface="Arial Unicode MS" pitchFamily="34" charset="-128"/>
              </a:rPr>
              <a:pPr algn="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en-AU" sz="1200">
              <a:solidFill>
                <a:srgbClr val="000000"/>
              </a:solidFill>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 Post info-shift		Digital Content</a:t>
            </a:r>
          </a:p>
          <a:p>
            <a:pPr>
              <a:buFontTx/>
              <a:buChar char="-"/>
            </a:pPr>
            <a:r>
              <a:rPr lang="en-US" baseline="0" dirty="0" smtClean="0"/>
              <a:t> Social shift			Constructors</a:t>
            </a:r>
          </a:p>
          <a:p>
            <a:pPr>
              <a:buFontTx/>
              <a:buChar char="-"/>
            </a:pPr>
            <a:r>
              <a:rPr lang="en-US" baseline="0" dirty="0" smtClean="0"/>
              <a:t> Participating &amp; Experimenting	e-Option	</a:t>
            </a:r>
            <a:endParaRPr lang="en-US" dirty="0"/>
          </a:p>
        </p:txBody>
      </p:sp>
      <p:sp>
        <p:nvSpPr>
          <p:cNvPr id="4" name="Slide Number Placeholder 3"/>
          <p:cNvSpPr>
            <a:spLocks noGrp="1"/>
          </p:cNvSpPr>
          <p:nvPr>
            <p:ph type="sldNum" sz="quarter" idx="10"/>
          </p:nvPr>
        </p:nvSpPr>
        <p:spPr/>
        <p:txBody>
          <a:bodyPr/>
          <a:lstStyle/>
          <a:p>
            <a:fld id="{A53C8F79-BFAA-43B9-B97C-3C499CC1AE0B}"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if we are to survive the 21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 century Tsunamis, we need to learn how to swim,</a:t>
            </a:r>
          </a:p>
          <a:p>
            <a:r>
              <a:rPr lang="en-US" sz="1200" kern="1200" dirty="0" smtClean="0">
                <a:solidFill>
                  <a:schemeClr val="tx1"/>
                </a:solidFill>
                <a:latin typeface="+mn-lt"/>
                <a:ea typeface="+mn-ea"/>
                <a:cs typeface="+mn-cs"/>
              </a:rPr>
              <a:t>facilitate learning and </a:t>
            </a:r>
            <a:r>
              <a:rPr lang="en-US" sz="1200" u="sng" kern="1200" dirty="0" smtClean="0">
                <a:solidFill>
                  <a:srgbClr val="FF0000"/>
                </a:solidFill>
                <a:latin typeface="+mn-lt"/>
                <a:ea typeface="+mn-ea"/>
                <a:cs typeface="+mn-cs"/>
              </a:rPr>
              <a:t>incorporating</a:t>
            </a:r>
            <a:r>
              <a:rPr lang="en-US" sz="1200" kern="1200" dirty="0" smtClean="0">
                <a:solidFill>
                  <a:srgbClr val="FF0000"/>
                </a:solidFill>
                <a:latin typeface="+mn-lt"/>
                <a:ea typeface="+mn-ea"/>
                <a:cs typeface="+mn-cs"/>
              </a:rPr>
              <a:t> </a:t>
            </a:r>
            <a:r>
              <a:rPr lang="en-US" sz="1200" u="sng" kern="1200" dirty="0" smtClean="0">
                <a:solidFill>
                  <a:srgbClr val="FF0000"/>
                </a:solidFill>
                <a:latin typeface="+mn-lt"/>
                <a:ea typeface="+mn-ea"/>
                <a:cs typeface="+mn-cs"/>
              </a:rPr>
              <a:t>CHANGE</a:t>
            </a:r>
            <a:r>
              <a:rPr lang="en-US" sz="1200" kern="1200" dirty="0" smtClean="0">
                <a:solidFill>
                  <a:schemeClr val="tx1"/>
                </a:solidFill>
                <a:latin typeface="+mn-lt"/>
                <a:ea typeface="+mn-ea"/>
                <a:cs typeface="+mn-cs"/>
              </a:rPr>
              <a:t> to happen instead of trying to </a:t>
            </a:r>
            <a:r>
              <a:rPr lang="en-US" sz="1200" u="sng" kern="1200" dirty="0" smtClean="0">
                <a:solidFill>
                  <a:schemeClr val="tx1"/>
                </a:solidFill>
                <a:latin typeface="+mn-lt"/>
                <a:ea typeface="+mn-ea"/>
                <a:cs typeface="+mn-cs"/>
              </a:rPr>
              <a:t>Control</a:t>
            </a:r>
            <a:r>
              <a:rPr lang="en-US" sz="1200" u="sng" kern="1200" baseline="0" dirty="0" smtClean="0">
                <a:solidFill>
                  <a:schemeClr val="tx1"/>
                </a:solidFill>
                <a:latin typeface="+mn-lt"/>
                <a:ea typeface="+mn-ea"/>
                <a:cs typeface="+mn-cs"/>
              </a:rPr>
              <a:t> </a:t>
            </a:r>
            <a:r>
              <a:rPr lang="en-US" sz="1200" u="sng" kern="1200" dirty="0" smtClean="0">
                <a:solidFill>
                  <a:schemeClr val="tx1"/>
                </a:solidFill>
                <a:latin typeface="+mn-lt"/>
                <a:ea typeface="+mn-ea"/>
                <a:cs typeface="+mn-cs"/>
              </a:rPr>
              <a:t>it. </a:t>
            </a:r>
          </a:p>
          <a:p>
            <a:r>
              <a:rPr lang="en-US" sz="1200" kern="1200" dirty="0" smtClean="0">
                <a:solidFill>
                  <a:schemeClr val="tx1"/>
                </a:solidFill>
                <a:latin typeface="+mn-lt"/>
                <a:ea typeface="+mn-ea"/>
                <a:cs typeface="+mn-cs"/>
              </a:rPr>
              <a:t>This can be achieved by:</a:t>
            </a:r>
            <a:endParaRPr lang="en-US" dirty="0"/>
          </a:p>
        </p:txBody>
      </p:sp>
      <p:sp>
        <p:nvSpPr>
          <p:cNvPr id="4" name="Slide Number Placeholder 3"/>
          <p:cNvSpPr>
            <a:spLocks noGrp="1"/>
          </p:cNvSpPr>
          <p:nvPr>
            <p:ph type="sldNum" sz="quarter" idx="10"/>
          </p:nvPr>
        </p:nvSpPr>
        <p:spPr/>
        <p:txBody>
          <a:bodyPr/>
          <a:lstStyle/>
          <a:p>
            <a:fld id="{A53C8F79-BFAA-43B9-B97C-3C499CC1AE0B}"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 hope that, through a series of questions and inquiries to reflect on, the presentation thesis will highlight the importance of excellence in teaching to yield excellent learning; moreover, I intend to share with you some real concerns to be at the forefront of our attention, as it has been pushed, for so long, to be hidden in the back of our minds as trivial matters.</a:t>
            </a:r>
          </a:p>
          <a:p>
            <a:endParaRPr lang="en-US" dirty="0"/>
          </a:p>
        </p:txBody>
      </p:sp>
      <p:sp>
        <p:nvSpPr>
          <p:cNvPr id="4" name="Slide Number Placeholder 3"/>
          <p:cNvSpPr>
            <a:spLocks noGrp="1"/>
          </p:cNvSpPr>
          <p:nvPr>
            <p:ph type="sldNum" sz="quarter" idx="10"/>
          </p:nvPr>
        </p:nvSpPr>
        <p:spPr/>
        <p:txBody>
          <a:bodyPr/>
          <a:lstStyle/>
          <a:p>
            <a:fld id="{A53C8F79-BFAA-43B9-B97C-3C499CC1AE0B}"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value</a:t>
            </a:r>
            <a:r>
              <a:rPr lang="en-US" baseline="0" dirty="0" smtClean="0"/>
              <a:t> activity.</a:t>
            </a:r>
            <a:endParaRPr lang="en-US" dirty="0"/>
          </a:p>
        </p:txBody>
      </p:sp>
      <p:sp>
        <p:nvSpPr>
          <p:cNvPr id="4" name="Slide Number Placeholder 3"/>
          <p:cNvSpPr>
            <a:spLocks noGrp="1"/>
          </p:cNvSpPr>
          <p:nvPr>
            <p:ph type="sldNum" sz="quarter" idx="10"/>
          </p:nvPr>
        </p:nvSpPr>
        <p:spPr/>
        <p:txBody>
          <a:bodyPr/>
          <a:lstStyle/>
          <a:p>
            <a:fld id="{A53C8F79-BFAA-43B9-B97C-3C499CC1AE0B}"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biggest challenge a head</a:t>
            </a:r>
            <a:endParaRPr lang="en-US" dirty="0"/>
          </a:p>
        </p:txBody>
      </p:sp>
      <p:sp>
        <p:nvSpPr>
          <p:cNvPr id="4" name="Slide Number Placeholder 3"/>
          <p:cNvSpPr>
            <a:spLocks noGrp="1"/>
          </p:cNvSpPr>
          <p:nvPr>
            <p:ph type="sldNum" sz="quarter" idx="10"/>
          </p:nvPr>
        </p:nvSpPr>
        <p:spPr/>
        <p:txBody>
          <a:bodyPr/>
          <a:lstStyle/>
          <a:p>
            <a:fld id="{A53C8F79-BFAA-43B9-B97C-3C499CC1AE0B}"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Producing graduates unskilled and not prepared for the 21</a:t>
            </a:r>
            <a:r>
              <a:rPr lang="en-US" baseline="30000" dirty="0" smtClean="0"/>
              <a:t>st</a:t>
            </a:r>
            <a:r>
              <a:rPr lang="en-US" dirty="0" smtClean="0"/>
              <a:t> century CHALLENGE. </a:t>
            </a:r>
            <a:endParaRPr lang="en-US" dirty="0"/>
          </a:p>
        </p:txBody>
      </p:sp>
      <p:sp>
        <p:nvSpPr>
          <p:cNvPr id="4" name="Slide Number Placeholder 3"/>
          <p:cNvSpPr>
            <a:spLocks noGrp="1"/>
          </p:cNvSpPr>
          <p:nvPr>
            <p:ph type="sldNum" sz="quarter" idx="10"/>
          </p:nvPr>
        </p:nvSpPr>
        <p:spPr/>
        <p:txBody>
          <a:bodyPr/>
          <a:lstStyle/>
          <a:p>
            <a:fld id="{A53C8F79-BFAA-43B9-B97C-3C499CC1AE0B}"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 print Revolutions </a:t>
            </a:r>
            <a:endParaRPr lang="en-US" dirty="0"/>
          </a:p>
        </p:txBody>
      </p:sp>
      <p:sp>
        <p:nvSpPr>
          <p:cNvPr id="4" name="Slide Number Placeholder 3"/>
          <p:cNvSpPr>
            <a:spLocks noGrp="1"/>
          </p:cNvSpPr>
          <p:nvPr>
            <p:ph type="sldNum" sz="quarter" idx="10"/>
          </p:nvPr>
        </p:nvSpPr>
        <p:spPr/>
        <p:txBody>
          <a:bodyPr/>
          <a:lstStyle/>
          <a:p>
            <a:fld id="{A53C8F79-BFAA-43B9-B97C-3C499CC1AE0B}"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E62EE0A-9BD6-4E3C-A6AF-A945A481E10D}" type="datetime1">
              <a:rPr lang="en-US" smtClean="0"/>
              <a:pPr/>
              <a:t>5/26/2012</a:t>
            </a:fld>
            <a:endParaRPr lang="en-US"/>
          </a:p>
        </p:txBody>
      </p:sp>
      <p:sp>
        <p:nvSpPr>
          <p:cNvPr id="19" name="Footer Placeholder 18"/>
          <p:cNvSpPr>
            <a:spLocks noGrp="1"/>
          </p:cNvSpPr>
          <p:nvPr>
            <p:ph type="ftr" sz="quarter" idx="11"/>
          </p:nvPr>
        </p:nvSpPr>
        <p:spPr/>
        <p:txBody>
          <a:bodyPr/>
          <a:lstStyle/>
          <a:p>
            <a:r>
              <a:rPr lang="en-US" smtClean="0"/>
              <a:t>arafatmy@najah.edu</a:t>
            </a:r>
            <a:endParaRPr lang="en-US"/>
          </a:p>
        </p:txBody>
      </p:sp>
      <p:sp>
        <p:nvSpPr>
          <p:cNvPr id="27" name="Slide Number Placeholder 26"/>
          <p:cNvSpPr>
            <a:spLocks noGrp="1"/>
          </p:cNvSpPr>
          <p:nvPr>
            <p:ph type="sldNum" sz="quarter" idx="12"/>
          </p:nvPr>
        </p:nvSpPr>
        <p:spPr/>
        <p:txBody>
          <a:bodyPr/>
          <a:lstStyle/>
          <a:p>
            <a:fld id="{2FE8712E-372D-4D1E-ACAE-80949723F7F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A8C1BF-8422-4DFB-92EB-7307CBABE155}" type="datetime1">
              <a:rPr lang="en-US" smtClean="0"/>
              <a:pPr/>
              <a:t>5/26/2012</a:t>
            </a:fld>
            <a:endParaRPr lang="en-US"/>
          </a:p>
        </p:txBody>
      </p:sp>
      <p:sp>
        <p:nvSpPr>
          <p:cNvPr id="5" name="Footer Placeholder 4"/>
          <p:cNvSpPr>
            <a:spLocks noGrp="1"/>
          </p:cNvSpPr>
          <p:nvPr>
            <p:ph type="ftr" sz="quarter" idx="11"/>
          </p:nvPr>
        </p:nvSpPr>
        <p:spPr/>
        <p:txBody>
          <a:bodyPr/>
          <a:lstStyle/>
          <a:p>
            <a:r>
              <a:rPr lang="en-US" smtClean="0"/>
              <a:t>arafatmy@najah.edu</a:t>
            </a:r>
            <a:endParaRPr lang="en-US"/>
          </a:p>
        </p:txBody>
      </p:sp>
      <p:sp>
        <p:nvSpPr>
          <p:cNvPr id="6" name="Slide Number Placeholder 5"/>
          <p:cNvSpPr>
            <a:spLocks noGrp="1"/>
          </p:cNvSpPr>
          <p:nvPr>
            <p:ph type="sldNum" sz="quarter" idx="12"/>
          </p:nvPr>
        </p:nvSpPr>
        <p:spPr/>
        <p:txBody>
          <a:bodyPr/>
          <a:lstStyle/>
          <a:p>
            <a:fld id="{2FE8712E-372D-4D1E-ACAE-80949723F7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6250AD-CE49-4A70-9BBD-CDC4BD9E2B3A}" type="datetime1">
              <a:rPr lang="en-US" smtClean="0"/>
              <a:pPr/>
              <a:t>5/26/2012</a:t>
            </a:fld>
            <a:endParaRPr lang="en-US"/>
          </a:p>
        </p:txBody>
      </p:sp>
      <p:sp>
        <p:nvSpPr>
          <p:cNvPr id="5" name="Footer Placeholder 4"/>
          <p:cNvSpPr>
            <a:spLocks noGrp="1"/>
          </p:cNvSpPr>
          <p:nvPr>
            <p:ph type="ftr" sz="quarter" idx="11"/>
          </p:nvPr>
        </p:nvSpPr>
        <p:spPr/>
        <p:txBody>
          <a:bodyPr/>
          <a:lstStyle/>
          <a:p>
            <a:r>
              <a:rPr lang="en-US" smtClean="0"/>
              <a:t>arafatmy@najah.edu</a:t>
            </a:r>
            <a:endParaRPr lang="en-US"/>
          </a:p>
        </p:txBody>
      </p:sp>
      <p:sp>
        <p:nvSpPr>
          <p:cNvPr id="6" name="Slide Number Placeholder 5"/>
          <p:cNvSpPr>
            <a:spLocks noGrp="1"/>
          </p:cNvSpPr>
          <p:nvPr>
            <p:ph type="sldNum" sz="quarter" idx="12"/>
          </p:nvPr>
        </p:nvSpPr>
        <p:spPr/>
        <p:txBody>
          <a:bodyPr/>
          <a:lstStyle/>
          <a:p>
            <a:fld id="{2FE8712E-372D-4D1E-ACAE-80949723F7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82945A-D54A-4E21-988B-BF1A8466D1A5}" type="datetime1">
              <a:rPr lang="en-US" smtClean="0"/>
              <a:pPr/>
              <a:t>5/26/2012</a:t>
            </a:fld>
            <a:endParaRPr lang="en-US"/>
          </a:p>
        </p:txBody>
      </p:sp>
      <p:sp>
        <p:nvSpPr>
          <p:cNvPr id="5" name="Footer Placeholder 4"/>
          <p:cNvSpPr>
            <a:spLocks noGrp="1"/>
          </p:cNvSpPr>
          <p:nvPr>
            <p:ph type="ftr" sz="quarter" idx="11"/>
          </p:nvPr>
        </p:nvSpPr>
        <p:spPr/>
        <p:txBody>
          <a:bodyPr/>
          <a:lstStyle/>
          <a:p>
            <a:r>
              <a:rPr lang="en-US" smtClean="0"/>
              <a:t>arafatmy@najah.edu</a:t>
            </a:r>
            <a:endParaRPr lang="en-US"/>
          </a:p>
        </p:txBody>
      </p:sp>
      <p:sp>
        <p:nvSpPr>
          <p:cNvPr id="6" name="Slide Number Placeholder 5"/>
          <p:cNvSpPr>
            <a:spLocks noGrp="1"/>
          </p:cNvSpPr>
          <p:nvPr>
            <p:ph type="sldNum" sz="quarter" idx="12"/>
          </p:nvPr>
        </p:nvSpPr>
        <p:spPr/>
        <p:txBody>
          <a:bodyPr/>
          <a:lstStyle/>
          <a:p>
            <a:fld id="{2FE8712E-372D-4D1E-ACAE-80949723F7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4B08E29-71FC-413D-8922-019F1C7E82B7}" type="datetime1">
              <a:rPr lang="en-US" smtClean="0"/>
              <a:pPr/>
              <a:t>5/26/2012</a:t>
            </a:fld>
            <a:endParaRPr lang="en-US"/>
          </a:p>
        </p:txBody>
      </p:sp>
      <p:sp>
        <p:nvSpPr>
          <p:cNvPr id="5" name="Footer Placeholder 4"/>
          <p:cNvSpPr>
            <a:spLocks noGrp="1"/>
          </p:cNvSpPr>
          <p:nvPr>
            <p:ph type="ftr" sz="quarter" idx="11"/>
          </p:nvPr>
        </p:nvSpPr>
        <p:spPr/>
        <p:txBody>
          <a:bodyPr/>
          <a:lstStyle/>
          <a:p>
            <a:r>
              <a:rPr lang="en-US" smtClean="0"/>
              <a:t>arafatmy@najah.edu</a:t>
            </a:r>
            <a:endParaRPr lang="en-US"/>
          </a:p>
        </p:txBody>
      </p:sp>
      <p:sp>
        <p:nvSpPr>
          <p:cNvPr id="6" name="Slide Number Placeholder 5"/>
          <p:cNvSpPr>
            <a:spLocks noGrp="1"/>
          </p:cNvSpPr>
          <p:nvPr>
            <p:ph type="sldNum" sz="quarter" idx="12"/>
          </p:nvPr>
        </p:nvSpPr>
        <p:spPr/>
        <p:txBody>
          <a:bodyPr/>
          <a:lstStyle/>
          <a:p>
            <a:fld id="{2FE8712E-372D-4D1E-ACAE-80949723F7F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7DFCC4-AFD5-4134-8813-3C5761BE2F52}" type="datetime1">
              <a:rPr lang="en-US" smtClean="0"/>
              <a:pPr/>
              <a:t>5/26/2012</a:t>
            </a:fld>
            <a:endParaRPr lang="en-US"/>
          </a:p>
        </p:txBody>
      </p:sp>
      <p:sp>
        <p:nvSpPr>
          <p:cNvPr id="6" name="Footer Placeholder 5"/>
          <p:cNvSpPr>
            <a:spLocks noGrp="1"/>
          </p:cNvSpPr>
          <p:nvPr>
            <p:ph type="ftr" sz="quarter" idx="11"/>
          </p:nvPr>
        </p:nvSpPr>
        <p:spPr/>
        <p:txBody>
          <a:bodyPr/>
          <a:lstStyle/>
          <a:p>
            <a:r>
              <a:rPr lang="en-US" smtClean="0"/>
              <a:t>arafatmy@najah.edu</a:t>
            </a:r>
            <a:endParaRPr lang="en-US"/>
          </a:p>
        </p:txBody>
      </p:sp>
      <p:sp>
        <p:nvSpPr>
          <p:cNvPr id="7" name="Slide Number Placeholder 6"/>
          <p:cNvSpPr>
            <a:spLocks noGrp="1"/>
          </p:cNvSpPr>
          <p:nvPr>
            <p:ph type="sldNum" sz="quarter" idx="12"/>
          </p:nvPr>
        </p:nvSpPr>
        <p:spPr/>
        <p:txBody>
          <a:bodyPr/>
          <a:lstStyle/>
          <a:p>
            <a:fld id="{2FE8712E-372D-4D1E-ACAE-80949723F7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7D6EAC-0F98-42E4-ADAD-90BA4DFE2384}" type="datetime1">
              <a:rPr lang="en-US" smtClean="0"/>
              <a:pPr/>
              <a:t>5/26/2012</a:t>
            </a:fld>
            <a:endParaRPr lang="en-US"/>
          </a:p>
        </p:txBody>
      </p:sp>
      <p:sp>
        <p:nvSpPr>
          <p:cNvPr id="8" name="Footer Placeholder 7"/>
          <p:cNvSpPr>
            <a:spLocks noGrp="1"/>
          </p:cNvSpPr>
          <p:nvPr>
            <p:ph type="ftr" sz="quarter" idx="11"/>
          </p:nvPr>
        </p:nvSpPr>
        <p:spPr/>
        <p:txBody>
          <a:bodyPr/>
          <a:lstStyle/>
          <a:p>
            <a:r>
              <a:rPr lang="en-US" smtClean="0"/>
              <a:t>arafatmy@najah.edu</a:t>
            </a:r>
            <a:endParaRPr lang="en-US"/>
          </a:p>
        </p:txBody>
      </p:sp>
      <p:sp>
        <p:nvSpPr>
          <p:cNvPr id="9" name="Slide Number Placeholder 8"/>
          <p:cNvSpPr>
            <a:spLocks noGrp="1"/>
          </p:cNvSpPr>
          <p:nvPr>
            <p:ph type="sldNum" sz="quarter" idx="12"/>
          </p:nvPr>
        </p:nvSpPr>
        <p:spPr/>
        <p:txBody>
          <a:bodyPr/>
          <a:lstStyle/>
          <a:p>
            <a:fld id="{2FE8712E-372D-4D1E-ACAE-80949723F7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902B82F-8EF2-44CF-AC4B-408C058DAADA}" type="datetime1">
              <a:rPr lang="en-US" smtClean="0"/>
              <a:pPr/>
              <a:t>5/26/2012</a:t>
            </a:fld>
            <a:endParaRPr lang="en-US"/>
          </a:p>
        </p:txBody>
      </p:sp>
      <p:sp>
        <p:nvSpPr>
          <p:cNvPr id="4" name="Footer Placeholder 3"/>
          <p:cNvSpPr>
            <a:spLocks noGrp="1"/>
          </p:cNvSpPr>
          <p:nvPr>
            <p:ph type="ftr" sz="quarter" idx="11"/>
          </p:nvPr>
        </p:nvSpPr>
        <p:spPr/>
        <p:txBody>
          <a:bodyPr/>
          <a:lstStyle/>
          <a:p>
            <a:r>
              <a:rPr lang="en-US" smtClean="0"/>
              <a:t>arafatmy@najah.edu</a:t>
            </a:r>
            <a:endParaRPr lang="en-US"/>
          </a:p>
        </p:txBody>
      </p:sp>
      <p:sp>
        <p:nvSpPr>
          <p:cNvPr id="5" name="Slide Number Placeholder 4"/>
          <p:cNvSpPr>
            <a:spLocks noGrp="1"/>
          </p:cNvSpPr>
          <p:nvPr>
            <p:ph type="sldNum" sz="quarter" idx="12"/>
          </p:nvPr>
        </p:nvSpPr>
        <p:spPr/>
        <p:txBody>
          <a:bodyPr/>
          <a:lstStyle/>
          <a:p>
            <a:fld id="{2FE8712E-372D-4D1E-ACAE-80949723F7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C0813-94F2-4B38-B675-AA7D21CE66CF}" type="datetime1">
              <a:rPr lang="en-US" smtClean="0"/>
              <a:pPr/>
              <a:t>5/26/2012</a:t>
            </a:fld>
            <a:endParaRPr lang="en-US"/>
          </a:p>
        </p:txBody>
      </p:sp>
      <p:sp>
        <p:nvSpPr>
          <p:cNvPr id="3" name="Footer Placeholder 2"/>
          <p:cNvSpPr>
            <a:spLocks noGrp="1"/>
          </p:cNvSpPr>
          <p:nvPr>
            <p:ph type="ftr" sz="quarter" idx="11"/>
          </p:nvPr>
        </p:nvSpPr>
        <p:spPr/>
        <p:txBody>
          <a:bodyPr/>
          <a:lstStyle/>
          <a:p>
            <a:r>
              <a:rPr lang="en-US" smtClean="0"/>
              <a:t>arafatmy@najah.edu</a:t>
            </a:r>
            <a:endParaRPr lang="en-US"/>
          </a:p>
        </p:txBody>
      </p:sp>
      <p:sp>
        <p:nvSpPr>
          <p:cNvPr id="4" name="Slide Number Placeholder 3"/>
          <p:cNvSpPr>
            <a:spLocks noGrp="1"/>
          </p:cNvSpPr>
          <p:nvPr>
            <p:ph type="sldNum" sz="quarter" idx="12"/>
          </p:nvPr>
        </p:nvSpPr>
        <p:spPr/>
        <p:txBody>
          <a:bodyPr/>
          <a:lstStyle/>
          <a:p>
            <a:fld id="{2FE8712E-372D-4D1E-ACAE-80949723F7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71533C-8FDA-4E8D-B08E-D81CBA898868}" type="datetime1">
              <a:rPr lang="en-US" smtClean="0"/>
              <a:pPr/>
              <a:t>5/26/2012</a:t>
            </a:fld>
            <a:endParaRPr lang="en-US"/>
          </a:p>
        </p:txBody>
      </p:sp>
      <p:sp>
        <p:nvSpPr>
          <p:cNvPr id="6" name="Footer Placeholder 5"/>
          <p:cNvSpPr>
            <a:spLocks noGrp="1"/>
          </p:cNvSpPr>
          <p:nvPr>
            <p:ph type="ftr" sz="quarter" idx="11"/>
          </p:nvPr>
        </p:nvSpPr>
        <p:spPr/>
        <p:txBody>
          <a:bodyPr/>
          <a:lstStyle/>
          <a:p>
            <a:r>
              <a:rPr lang="en-US" smtClean="0"/>
              <a:t>arafatmy@najah.edu</a:t>
            </a:r>
            <a:endParaRPr lang="en-US"/>
          </a:p>
        </p:txBody>
      </p:sp>
      <p:sp>
        <p:nvSpPr>
          <p:cNvPr id="7" name="Slide Number Placeholder 6"/>
          <p:cNvSpPr>
            <a:spLocks noGrp="1"/>
          </p:cNvSpPr>
          <p:nvPr>
            <p:ph type="sldNum" sz="quarter" idx="12"/>
          </p:nvPr>
        </p:nvSpPr>
        <p:spPr/>
        <p:txBody>
          <a:bodyPr/>
          <a:lstStyle/>
          <a:p>
            <a:fld id="{2FE8712E-372D-4D1E-ACAE-80949723F7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7F650CD-2348-4489-881D-D918D5E29F29}" type="datetime1">
              <a:rPr lang="en-US" smtClean="0"/>
              <a:pPr/>
              <a:t>5/26/2012</a:t>
            </a:fld>
            <a:endParaRPr lang="en-US"/>
          </a:p>
        </p:txBody>
      </p:sp>
      <p:sp>
        <p:nvSpPr>
          <p:cNvPr id="6" name="Footer Placeholder 5"/>
          <p:cNvSpPr>
            <a:spLocks noGrp="1"/>
          </p:cNvSpPr>
          <p:nvPr>
            <p:ph type="ftr" sz="quarter" idx="11"/>
          </p:nvPr>
        </p:nvSpPr>
        <p:spPr/>
        <p:txBody>
          <a:bodyPr/>
          <a:lstStyle/>
          <a:p>
            <a:r>
              <a:rPr lang="en-US" smtClean="0"/>
              <a:t>arafatmy@najah.edu</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FE8712E-372D-4D1E-ACAE-80949723F7F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DEFB08E-CE3D-4E09-966B-E146DC8FC8B5}" type="datetime1">
              <a:rPr lang="en-US" smtClean="0"/>
              <a:pPr/>
              <a:t>5/26/2012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arafatmy@najah.edu</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FE8712E-372D-4D1E-ACAE-80949723F7F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arafatmy@najah.ed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7851648" cy="990600"/>
          </a:xfrm>
        </p:spPr>
        <p:txBody>
          <a:bodyPr/>
          <a:lstStyle/>
          <a:p>
            <a:r>
              <a:rPr lang="en-US" dirty="0" smtClean="0"/>
              <a:t>Institutionalizing Learning</a:t>
            </a:r>
            <a:endParaRPr lang="en-US" dirty="0"/>
          </a:p>
        </p:txBody>
      </p:sp>
      <p:sp>
        <p:nvSpPr>
          <p:cNvPr id="3" name="Subtitle 2"/>
          <p:cNvSpPr>
            <a:spLocks noGrp="1"/>
          </p:cNvSpPr>
          <p:nvPr>
            <p:ph type="subTitle" idx="1"/>
          </p:nvPr>
        </p:nvSpPr>
        <p:spPr>
          <a:xfrm>
            <a:off x="1447800" y="3200400"/>
            <a:ext cx="5867400" cy="1219200"/>
          </a:xfrm>
        </p:spPr>
        <p:txBody>
          <a:bodyPr>
            <a:noAutofit/>
          </a:bodyPr>
          <a:lstStyle/>
          <a:p>
            <a:pPr algn="ctr"/>
            <a:r>
              <a:rPr lang="en-US" sz="2800" dirty="0" smtClean="0"/>
              <a:t>“Learning environment that promotes learning culture”</a:t>
            </a:r>
            <a:endParaRPr lang="en-US" sz="2800" dirty="0"/>
          </a:p>
        </p:txBody>
      </p:sp>
      <p:sp>
        <p:nvSpPr>
          <p:cNvPr id="6" name="Footer Placeholder 5"/>
          <p:cNvSpPr>
            <a:spLocks noGrp="1"/>
          </p:cNvSpPr>
          <p:nvPr>
            <p:ph type="ftr" sz="quarter" idx="11"/>
          </p:nvPr>
        </p:nvSpPr>
        <p:spPr/>
        <p:txBody>
          <a:bodyPr/>
          <a:lstStyle/>
          <a:p>
            <a:r>
              <a:rPr lang="en-US" sz="1800" dirty="0" smtClean="0"/>
              <a:t>arafatmy@najah.edu</a:t>
            </a:r>
            <a:endParaRPr lang="en-US" sz="1800" dirty="0"/>
          </a:p>
        </p:txBody>
      </p:sp>
      <p:sp>
        <p:nvSpPr>
          <p:cNvPr id="5" name="Slide Number Placeholder 4"/>
          <p:cNvSpPr>
            <a:spLocks noGrp="1"/>
          </p:cNvSpPr>
          <p:nvPr>
            <p:ph type="sldNum" sz="quarter" idx="12"/>
          </p:nvPr>
        </p:nvSpPr>
        <p:spPr/>
        <p:txBody>
          <a:bodyPr/>
          <a:lstStyle/>
          <a:p>
            <a:fld id="{2FE8712E-372D-4D1E-ACAE-80949723F7FE}" type="slidenum">
              <a:rPr lang="en-US" sz="1800" smtClean="0"/>
              <a:pPr/>
              <a:t>1</a:t>
            </a:fld>
            <a:endParaRPr lang="en-US" dirty="0"/>
          </a:p>
        </p:txBody>
      </p:sp>
      <p:sp>
        <p:nvSpPr>
          <p:cNvPr id="4" name="TextBox 3"/>
          <p:cNvSpPr txBox="1"/>
          <p:nvPr/>
        </p:nvSpPr>
        <p:spPr>
          <a:xfrm>
            <a:off x="1524000" y="4648200"/>
            <a:ext cx="6400800" cy="1200329"/>
          </a:xfrm>
          <a:prstGeom prst="rect">
            <a:avLst/>
          </a:prstGeom>
          <a:noFill/>
        </p:spPr>
        <p:txBody>
          <a:bodyPr wrap="square" rtlCol="0">
            <a:spAutoFit/>
          </a:bodyPr>
          <a:lstStyle/>
          <a:p>
            <a:r>
              <a:rPr lang="en-US" dirty="0" smtClean="0"/>
              <a:t>Maher  Y.  ARAFAT</a:t>
            </a:r>
          </a:p>
          <a:p>
            <a:r>
              <a:rPr lang="en-US" dirty="0" smtClean="0"/>
              <a:t>An-Najah National University</a:t>
            </a:r>
          </a:p>
          <a:p>
            <a:r>
              <a:rPr lang="en-US" dirty="0" smtClean="0"/>
              <a:t>AMIDEAST, PFDP,</a:t>
            </a:r>
          </a:p>
          <a:p>
            <a:r>
              <a:rPr lang="en-US" dirty="0" smtClean="0"/>
              <a:t>5</a:t>
            </a:r>
            <a:r>
              <a:rPr lang="en-US" baseline="30000" dirty="0" smtClean="0"/>
              <a:t>th</a:t>
            </a:r>
            <a:r>
              <a:rPr lang="en-US" dirty="0" smtClean="0"/>
              <a:t> Academic Colloquia, July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a:solidFill>
            <a:schemeClr val="accent2"/>
          </a:solidFill>
          <a:ln w="57150">
            <a:solidFill>
              <a:srgbClr val="FF0000"/>
            </a:solidFill>
          </a:ln>
        </p:spPr>
        <p:txBody>
          <a:bodyPr>
            <a:noAutofit/>
          </a:bodyPr>
          <a:lstStyle/>
          <a:p>
            <a:pPr algn="ctr"/>
            <a:r>
              <a:rPr lang="en-US" sz="4000" dirty="0" smtClean="0">
                <a:solidFill>
                  <a:srgbClr val="FFFF00"/>
                </a:solidFill>
              </a:rPr>
              <a:t>Are we preparing our children to the 21</a:t>
            </a:r>
            <a:r>
              <a:rPr lang="en-US" sz="4000" baseline="30000" dirty="0" smtClean="0">
                <a:solidFill>
                  <a:srgbClr val="FFFF00"/>
                </a:solidFill>
              </a:rPr>
              <a:t>st</a:t>
            </a:r>
            <a:r>
              <a:rPr lang="en-US" sz="4000" dirty="0" smtClean="0">
                <a:solidFill>
                  <a:srgbClr val="FFFF00"/>
                </a:solidFill>
              </a:rPr>
              <a:t> century?</a:t>
            </a:r>
            <a:endParaRPr lang="en-US" sz="5400" dirty="0">
              <a:solidFill>
                <a:srgbClr val="FFFF00"/>
              </a:solidFill>
            </a:endParaRPr>
          </a:p>
        </p:txBody>
      </p:sp>
      <p:sp>
        <p:nvSpPr>
          <p:cNvPr id="3" name="Content Placeholder 2"/>
          <p:cNvSpPr>
            <a:spLocks noGrp="1"/>
          </p:cNvSpPr>
          <p:nvPr>
            <p:ph idx="1"/>
          </p:nvPr>
        </p:nvSpPr>
        <p:spPr>
          <a:xfrm>
            <a:off x="228600" y="2133600"/>
            <a:ext cx="8686800" cy="3505200"/>
          </a:xfrm>
        </p:spPr>
        <p:txBody>
          <a:bodyPr>
            <a:normAutofit/>
          </a:bodyPr>
          <a:lstStyle/>
          <a:p>
            <a:r>
              <a:rPr lang="en-US" sz="2800" dirty="0" smtClean="0"/>
              <a:t>Are they armed with the required competency and skills (LLL, collaborative, self-directed)</a:t>
            </a:r>
          </a:p>
          <a:p>
            <a:pPr>
              <a:buNone/>
            </a:pPr>
            <a:endParaRPr lang="en-US" sz="2800" dirty="0" smtClean="0"/>
          </a:p>
          <a:p>
            <a:r>
              <a:rPr lang="en-US" sz="2800" dirty="0" smtClean="0"/>
              <a:t>Will they be able to compete, globally or regionally?             </a:t>
            </a:r>
          </a:p>
          <a:p>
            <a:pPr>
              <a:buNone/>
            </a:pPr>
            <a:r>
              <a:rPr lang="en-US" sz="2800" dirty="0" smtClean="0"/>
              <a:t>               </a:t>
            </a:r>
            <a:r>
              <a:rPr lang="en-US" sz="2800" b="1" dirty="0" smtClean="0">
                <a:solidFill>
                  <a:srgbClr val="FF0000"/>
                </a:solidFill>
              </a:rPr>
              <a:t>(Students Internationalization )</a:t>
            </a:r>
          </a:p>
          <a:p>
            <a:r>
              <a:rPr lang="en-US" sz="2800" dirty="0" smtClean="0"/>
              <a:t>What are the consequences? ! ? ! ? ! ? ! ? ! ?</a:t>
            </a:r>
          </a:p>
          <a:p>
            <a:pPr>
              <a:buNone/>
            </a:pPr>
            <a:endParaRPr lang="en-US" sz="2800" dirty="0" smtClean="0"/>
          </a:p>
        </p:txBody>
      </p:sp>
      <p:sp>
        <p:nvSpPr>
          <p:cNvPr id="4" name="Footer Placeholder 3"/>
          <p:cNvSpPr>
            <a:spLocks noGrp="1"/>
          </p:cNvSpPr>
          <p:nvPr>
            <p:ph type="ftr" sz="quarter" idx="11"/>
          </p:nvPr>
        </p:nvSpPr>
        <p:spPr/>
        <p:txBody>
          <a:bodyPr/>
          <a:lstStyle/>
          <a:p>
            <a:r>
              <a:rPr lang="en-US" smtClean="0"/>
              <a:t>arafatmy@najah.edu</a:t>
            </a:r>
            <a:endParaRPr lang="en-US"/>
          </a:p>
        </p:txBody>
      </p:sp>
      <p:sp>
        <p:nvSpPr>
          <p:cNvPr id="5" name="Slide Number Placeholder 4"/>
          <p:cNvSpPr>
            <a:spLocks noGrp="1"/>
          </p:cNvSpPr>
          <p:nvPr>
            <p:ph type="sldNum" sz="quarter" idx="12"/>
          </p:nvPr>
        </p:nvSpPr>
        <p:spPr/>
        <p:txBody>
          <a:bodyPr/>
          <a:lstStyle/>
          <a:p>
            <a:fld id="{2FE8712E-372D-4D1E-ACAE-80949723F7FE}"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a:solidFill>
            <a:srgbClr val="0070C0"/>
          </a:solidFill>
          <a:ln w="76200">
            <a:solidFill>
              <a:srgbClr val="FF0000"/>
            </a:solidFill>
          </a:ln>
        </p:spPr>
        <p:txBody>
          <a:bodyPr>
            <a:noAutofit/>
          </a:bodyPr>
          <a:lstStyle/>
          <a:p>
            <a:pPr algn="ctr"/>
            <a:r>
              <a:rPr lang="en-US" sz="4000" dirty="0" smtClean="0">
                <a:solidFill>
                  <a:srgbClr val="FFFF00"/>
                </a:solidFill>
              </a:rPr>
              <a:t>The strategic importance to CHANGE</a:t>
            </a:r>
          </a:p>
        </p:txBody>
      </p:sp>
      <p:sp>
        <p:nvSpPr>
          <p:cNvPr id="3" name="Content Placeholder 2"/>
          <p:cNvSpPr>
            <a:spLocks noGrp="1"/>
          </p:cNvSpPr>
          <p:nvPr>
            <p:ph idx="1"/>
          </p:nvPr>
        </p:nvSpPr>
        <p:spPr>
          <a:xfrm>
            <a:off x="228600" y="2133600"/>
            <a:ext cx="8686800" cy="3200400"/>
          </a:xfrm>
        </p:spPr>
        <p:txBody>
          <a:bodyPr>
            <a:normAutofit/>
          </a:bodyPr>
          <a:lstStyle/>
          <a:p>
            <a:r>
              <a:rPr lang="en-US" sz="2800" dirty="0" smtClean="0"/>
              <a:t>2011-2023			Formal Schooling.</a:t>
            </a:r>
          </a:p>
          <a:p>
            <a:pPr>
              <a:buNone/>
            </a:pPr>
            <a:endParaRPr lang="en-US" sz="2800" dirty="0" smtClean="0"/>
          </a:p>
          <a:p>
            <a:r>
              <a:rPr lang="en-US" sz="2800" dirty="0" smtClean="0"/>
              <a:t>2023-2027, 2030		Graduate</a:t>
            </a:r>
          </a:p>
          <a:p>
            <a:pPr>
              <a:buNone/>
            </a:pPr>
            <a:endParaRPr lang="en-US" sz="2800" dirty="0" smtClean="0"/>
          </a:p>
          <a:p>
            <a:r>
              <a:rPr lang="en-US" sz="2800" dirty="0" smtClean="0"/>
              <a:t>2030-2070		Pushed to the labor Market</a:t>
            </a:r>
          </a:p>
          <a:p>
            <a:pPr algn="ctr">
              <a:buNone/>
            </a:pPr>
            <a:r>
              <a:rPr lang="en-US" sz="2800" dirty="0" smtClean="0"/>
              <a:t>-----------</a:t>
            </a:r>
          </a:p>
          <a:p>
            <a:pPr>
              <a:buNone/>
            </a:pPr>
            <a:endParaRPr lang="en-US" sz="2800" dirty="0" smtClean="0"/>
          </a:p>
        </p:txBody>
      </p:sp>
      <p:sp>
        <p:nvSpPr>
          <p:cNvPr id="4" name="Footer Placeholder 3"/>
          <p:cNvSpPr>
            <a:spLocks noGrp="1"/>
          </p:cNvSpPr>
          <p:nvPr>
            <p:ph type="ftr" sz="quarter" idx="11"/>
          </p:nvPr>
        </p:nvSpPr>
        <p:spPr/>
        <p:txBody>
          <a:bodyPr/>
          <a:lstStyle/>
          <a:p>
            <a:r>
              <a:rPr lang="en-US" smtClean="0"/>
              <a:t>arafatmy@najah.edu</a:t>
            </a:r>
            <a:endParaRPr lang="en-US"/>
          </a:p>
        </p:txBody>
      </p:sp>
      <p:sp>
        <p:nvSpPr>
          <p:cNvPr id="5" name="Slide Number Placeholder 4"/>
          <p:cNvSpPr>
            <a:spLocks noGrp="1"/>
          </p:cNvSpPr>
          <p:nvPr>
            <p:ph type="sldNum" sz="quarter" idx="12"/>
          </p:nvPr>
        </p:nvSpPr>
        <p:spPr/>
        <p:txBody>
          <a:bodyPr/>
          <a:lstStyle/>
          <a:p>
            <a:fld id="{2FE8712E-372D-4D1E-ACAE-80949723F7FE}"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66863" y="533400"/>
            <a:ext cx="5824537" cy="585788"/>
          </a:xfrm>
        </p:spPr>
        <p:txBody>
          <a:bodyPr/>
          <a:lstStyle/>
          <a:p>
            <a:pPr eaLnBrk="1" hangingPunct="1"/>
            <a:r>
              <a:rPr lang="en-US" sz="3200" dirty="0" smtClean="0"/>
              <a:t> Quality Learning Equation QEE</a:t>
            </a:r>
            <a:endParaRPr lang="en-GB" sz="3200" dirty="0" smtClean="0"/>
          </a:p>
        </p:txBody>
      </p:sp>
      <p:sp>
        <p:nvSpPr>
          <p:cNvPr id="6" name="Rectangle 5"/>
          <p:cNvSpPr/>
          <p:nvPr/>
        </p:nvSpPr>
        <p:spPr>
          <a:xfrm>
            <a:off x="214282" y="3000372"/>
            <a:ext cx="1800493" cy="923330"/>
          </a:xfrm>
          <a:prstGeom prst="rect">
            <a:avLst/>
          </a:prstGeom>
          <a:solidFill>
            <a:srgbClr val="FFC000"/>
          </a:solidFill>
          <a:ln w="38100">
            <a:solidFill>
              <a:schemeClr val="tx1"/>
            </a:solidFill>
          </a:ln>
        </p:spPr>
        <p:txBody>
          <a:bodyPr wrap="none">
            <a:spAutoFit/>
          </a:bodyPr>
          <a:lstStyle/>
          <a:p>
            <a:pPr algn="ctr" fontAlgn="auto">
              <a:spcBef>
                <a:spcPts val="0"/>
              </a:spcBef>
              <a:spcAft>
                <a:spcPts val="0"/>
              </a:spcAft>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charset="0"/>
                <a:cs typeface="Arial" charset="0"/>
              </a:rPr>
              <a:t>SME</a:t>
            </a:r>
          </a:p>
        </p:txBody>
      </p:sp>
      <p:sp>
        <p:nvSpPr>
          <p:cNvPr id="8" name="Rectangle 7"/>
          <p:cNvSpPr/>
          <p:nvPr/>
        </p:nvSpPr>
        <p:spPr>
          <a:xfrm>
            <a:off x="1944641" y="3005736"/>
            <a:ext cx="627095" cy="923330"/>
          </a:xfrm>
          <a:prstGeom prst="rect">
            <a:avLst/>
          </a:prstGeom>
          <a:noFill/>
        </p:spPr>
        <p:txBody>
          <a:bodyPr wrap="none">
            <a:spAutoFit/>
          </a:bodyPr>
          <a:lstStyle/>
          <a:p>
            <a:pPr algn="ctr" fontAlgn="auto">
              <a:spcBef>
                <a:spcPts val="0"/>
              </a:spcBef>
              <a:spcAft>
                <a:spcPts val="0"/>
              </a:spcAft>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charset="0"/>
                <a:cs typeface="Arial" charset="0"/>
              </a:rPr>
              <a:t>+</a:t>
            </a:r>
          </a:p>
        </p:txBody>
      </p:sp>
      <p:sp>
        <p:nvSpPr>
          <p:cNvPr id="9" name="Rectangle 8"/>
          <p:cNvSpPr/>
          <p:nvPr/>
        </p:nvSpPr>
        <p:spPr>
          <a:xfrm>
            <a:off x="2458294" y="3000372"/>
            <a:ext cx="1685078" cy="923330"/>
          </a:xfrm>
          <a:prstGeom prst="rect">
            <a:avLst/>
          </a:prstGeom>
          <a:solidFill>
            <a:srgbClr val="FFC000"/>
          </a:solidFill>
          <a:ln w="38100">
            <a:solidFill>
              <a:schemeClr val="tx1"/>
            </a:solidFill>
          </a:ln>
        </p:spPr>
        <p:txBody>
          <a:bodyPr wrap="none">
            <a:spAutoFit/>
          </a:bodyPr>
          <a:lstStyle/>
          <a:p>
            <a:pPr algn="ctr" fontAlgn="auto">
              <a:spcBef>
                <a:spcPts val="0"/>
              </a:spcBef>
              <a:spcAft>
                <a:spcPts val="0"/>
              </a:spcAft>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charset="0"/>
                <a:cs typeface="Arial" charset="0"/>
              </a:rPr>
              <a:t>STD</a:t>
            </a:r>
          </a:p>
        </p:txBody>
      </p:sp>
      <p:sp>
        <p:nvSpPr>
          <p:cNvPr id="10" name="Rectangle 9"/>
          <p:cNvSpPr/>
          <p:nvPr/>
        </p:nvSpPr>
        <p:spPr>
          <a:xfrm>
            <a:off x="4516409" y="2967335"/>
            <a:ext cx="627095" cy="923330"/>
          </a:xfrm>
          <a:prstGeom prst="rect">
            <a:avLst/>
          </a:prstGeom>
          <a:noFill/>
        </p:spPr>
        <p:txBody>
          <a:bodyPr wrap="none">
            <a:spAutoFit/>
          </a:bodyPr>
          <a:lstStyle/>
          <a:p>
            <a:pPr algn="ctr" fontAlgn="auto">
              <a:spcBef>
                <a:spcPts val="0"/>
              </a:spcBef>
              <a:spcAft>
                <a:spcPts val="0"/>
              </a:spcAft>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charset="0"/>
                <a:cs typeface="Arial" charset="0"/>
              </a:rPr>
              <a:t>=</a:t>
            </a:r>
          </a:p>
        </p:txBody>
      </p:sp>
      <p:sp>
        <p:nvSpPr>
          <p:cNvPr id="11" name="Rectangle 10"/>
          <p:cNvSpPr/>
          <p:nvPr/>
        </p:nvSpPr>
        <p:spPr>
          <a:xfrm>
            <a:off x="5422097" y="3078304"/>
            <a:ext cx="3018775" cy="707886"/>
          </a:xfrm>
          <a:prstGeom prst="rect">
            <a:avLst/>
          </a:prstGeom>
          <a:solidFill>
            <a:srgbClr val="FFC000"/>
          </a:solidFill>
          <a:ln w="76200">
            <a:solidFill>
              <a:schemeClr val="tx1"/>
            </a:solidFill>
          </a:ln>
        </p:spPr>
        <p:txBody>
          <a:bodyPr wrap="none">
            <a:spAutoFit/>
          </a:bodyPr>
          <a:lstStyle/>
          <a:p>
            <a:pPr algn="ctr" fontAlgn="auto">
              <a:spcBef>
                <a:spcPts val="0"/>
              </a:spcBef>
              <a:spcAft>
                <a:spcPts val="0"/>
              </a:spcAft>
              <a:defRPr/>
            </a:pPr>
            <a:r>
              <a:rPr lang="en-U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charset="0"/>
                <a:cs typeface="Arial" charset="0"/>
              </a:rPr>
              <a:t> Learning </a:t>
            </a:r>
            <a:endPar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charset="0"/>
              <a:cs typeface="Arial" charset="0"/>
            </a:endParaRPr>
          </a:p>
        </p:txBody>
      </p:sp>
      <p:cxnSp>
        <p:nvCxnSpPr>
          <p:cNvPr id="13" name="Straight Arrow Connector 12"/>
          <p:cNvCxnSpPr/>
          <p:nvPr/>
        </p:nvCxnSpPr>
        <p:spPr>
          <a:xfrm rot="16200000" flipH="1">
            <a:off x="285750" y="2762250"/>
            <a:ext cx="42862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892176" y="2797175"/>
            <a:ext cx="50006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1500188" y="2762250"/>
            <a:ext cx="42862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2963863" y="2797175"/>
            <a:ext cx="50006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2428875" y="2762250"/>
            <a:ext cx="42862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3500438" y="2762250"/>
            <a:ext cx="50006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57188" y="1785938"/>
            <a:ext cx="1285875" cy="369887"/>
          </a:xfrm>
          <a:prstGeom prst="rect">
            <a:avLst/>
          </a:prstGeom>
          <a:solidFill>
            <a:srgbClr val="FFFF00"/>
          </a:solidFill>
          <a:ln w="28575">
            <a:solidFill>
              <a:srgbClr val="00B050"/>
            </a:solidFill>
          </a:ln>
        </p:spPr>
        <p:txBody>
          <a:bodyPr>
            <a:spAutoFit/>
          </a:bodyPr>
          <a:lstStyle/>
          <a:p>
            <a:pPr fontAlgn="auto">
              <a:spcBef>
                <a:spcPts val="0"/>
              </a:spcBef>
              <a:spcAft>
                <a:spcPts val="0"/>
              </a:spcAft>
              <a:defRPr/>
            </a:pPr>
            <a:r>
              <a:rPr lang="en-US" b="1" dirty="0">
                <a:solidFill>
                  <a:schemeClr val="accent1">
                    <a:lumMod val="75000"/>
                  </a:schemeClr>
                </a:solidFill>
                <a:latin typeface="Arial" charset="0"/>
                <a:cs typeface="Arial" charset="0"/>
              </a:rPr>
              <a:t>Teaching:</a:t>
            </a:r>
            <a:endParaRPr lang="en-GB" b="1" dirty="0">
              <a:solidFill>
                <a:schemeClr val="accent1">
                  <a:lumMod val="75000"/>
                </a:schemeClr>
              </a:solidFill>
              <a:latin typeface="Arial" charset="0"/>
              <a:cs typeface="Arial" charset="0"/>
            </a:endParaRPr>
          </a:p>
        </p:txBody>
      </p:sp>
      <p:sp>
        <p:nvSpPr>
          <p:cNvPr id="26" name="TextBox 25"/>
          <p:cNvSpPr txBox="1">
            <a:spLocks noChangeArrowheads="1"/>
          </p:cNvSpPr>
          <p:nvPr/>
        </p:nvSpPr>
        <p:spPr bwMode="auto">
          <a:xfrm>
            <a:off x="142875" y="2214563"/>
            <a:ext cx="785813" cy="276225"/>
          </a:xfrm>
          <a:prstGeom prst="rect">
            <a:avLst/>
          </a:prstGeom>
          <a:noFill/>
          <a:ln w="9525">
            <a:noFill/>
            <a:miter lim="800000"/>
            <a:headEnd/>
            <a:tailEnd/>
          </a:ln>
        </p:spPr>
        <p:txBody>
          <a:bodyPr>
            <a:spAutoFit/>
          </a:bodyPr>
          <a:lstStyle/>
          <a:p>
            <a:r>
              <a:rPr lang="en-US" sz="1200" b="1">
                <a:solidFill>
                  <a:srgbClr val="FF0000"/>
                </a:solidFill>
                <a:latin typeface="Constantia" pitchFamily="18" charset="0"/>
              </a:rPr>
              <a:t>Method</a:t>
            </a:r>
            <a:endParaRPr lang="en-GB" b="1">
              <a:solidFill>
                <a:srgbClr val="FF0000"/>
              </a:solidFill>
              <a:latin typeface="Constantia" pitchFamily="18" charset="0"/>
            </a:endParaRPr>
          </a:p>
        </p:txBody>
      </p:sp>
      <p:sp>
        <p:nvSpPr>
          <p:cNvPr id="29" name="TextBox 28"/>
          <p:cNvSpPr txBox="1">
            <a:spLocks noChangeArrowheads="1"/>
          </p:cNvSpPr>
          <p:nvPr/>
        </p:nvSpPr>
        <p:spPr bwMode="auto">
          <a:xfrm>
            <a:off x="857250" y="2224088"/>
            <a:ext cx="642938" cy="276225"/>
          </a:xfrm>
          <a:prstGeom prst="rect">
            <a:avLst/>
          </a:prstGeom>
          <a:noFill/>
          <a:ln w="9525">
            <a:noFill/>
            <a:miter lim="800000"/>
            <a:headEnd/>
            <a:tailEnd/>
          </a:ln>
        </p:spPr>
        <p:txBody>
          <a:bodyPr>
            <a:spAutoFit/>
          </a:bodyPr>
          <a:lstStyle/>
          <a:p>
            <a:r>
              <a:rPr lang="en-US" sz="1200" b="1">
                <a:solidFill>
                  <a:srgbClr val="FF0000"/>
                </a:solidFill>
                <a:latin typeface="Constantia" pitchFamily="18" charset="0"/>
              </a:rPr>
              <a:t>Tools</a:t>
            </a:r>
            <a:endParaRPr lang="en-GB" b="1">
              <a:solidFill>
                <a:srgbClr val="FF0000"/>
              </a:solidFill>
              <a:latin typeface="Constantia" pitchFamily="18" charset="0"/>
            </a:endParaRPr>
          </a:p>
        </p:txBody>
      </p:sp>
      <p:sp>
        <p:nvSpPr>
          <p:cNvPr id="30" name="TextBox 29"/>
          <p:cNvSpPr txBox="1">
            <a:spLocks noChangeArrowheads="1"/>
          </p:cNvSpPr>
          <p:nvPr/>
        </p:nvSpPr>
        <p:spPr bwMode="auto">
          <a:xfrm>
            <a:off x="2143125" y="2214563"/>
            <a:ext cx="785813" cy="276225"/>
          </a:xfrm>
          <a:prstGeom prst="rect">
            <a:avLst/>
          </a:prstGeom>
          <a:noFill/>
          <a:ln w="9525">
            <a:noFill/>
            <a:miter lim="800000"/>
            <a:headEnd/>
            <a:tailEnd/>
          </a:ln>
        </p:spPr>
        <p:txBody>
          <a:bodyPr>
            <a:spAutoFit/>
          </a:bodyPr>
          <a:lstStyle/>
          <a:p>
            <a:r>
              <a:rPr lang="en-US" sz="1200" b="1">
                <a:solidFill>
                  <a:srgbClr val="FF0000"/>
                </a:solidFill>
                <a:latin typeface="Constantia" pitchFamily="18" charset="0"/>
              </a:rPr>
              <a:t>Method</a:t>
            </a:r>
            <a:endParaRPr lang="en-GB" b="1">
              <a:solidFill>
                <a:srgbClr val="FF0000"/>
              </a:solidFill>
              <a:latin typeface="Constantia" pitchFamily="18" charset="0"/>
            </a:endParaRPr>
          </a:p>
        </p:txBody>
      </p:sp>
      <p:sp>
        <p:nvSpPr>
          <p:cNvPr id="31" name="TextBox 30"/>
          <p:cNvSpPr txBox="1">
            <a:spLocks noChangeArrowheads="1"/>
          </p:cNvSpPr>
          <p:nvPr/>
        </p:nvSpPr>
        <p:spPr bwMode="auto">
          <a:xfrm>
            <a:off x="2928938" y="2224088"/>
            <a:ext cx="642937" cy="276225"/>
          </a:xfrm>
          <a:prstGeom prst="rect">
            <a:avLst/>
          </a:prstGeom>
          <a:noFill/>
          <a:ln w="9525">
            <a:noFill/>
            <a:miter lim="800000"/>
            <a:headEnd/>
            <a:tailEnd/>
          </a:ln>
        </p:spPr>
        <p:txBody>
          <a:bodyPr>
            <a:spAutoFit/>
          </a:bodyPr>
          <a:lstStyle/>
          <a:p>
            <a:r>
              <a:rPr lang="en-US" sz="1200" b="1">
                <a:solidFill>
                  <a:srgbClr val="FF0000"/>
                </a:solidFill>
                <a:latin typeface="Constantia" pitchFamily="18" charset="0"/>
              </a:rPr>
              <a:t>Tools</a:t>
            </a:r>
            <a:endParaRPr lang="en-GB" b="1">
              <a:solidFill>
                <a:srgbClr val="FF0000"/>
              </a:solidFill>
              <a:latin typeface="Constantia" pitchFamily="18" charset="0"/>
            </a:endParaRPr>
          </a:p>
        </p:txBody>
      </p:sp>
      <p:sp>
        <p:nvSpPr>
          <p:cNvPr id="32" name="TextBox 31"/>
          <p:cNvSpPr txBox="1">
            <a:spLocks noChangeArrowheads="1"/>
          </p:cNvSpPr>
          <p:nvPr/>
        </p:nvSpPr>
        <p:spPr bwMode="auto">
          <a:xfrm>
            <a:off x="1428750" y="2214563"/>
            <a:ext cx="642938" cy="276225"/>
          </a:xfrm>
          <a:prstGeom prst="rect">
            <a:avLst/>
          </a:prstGeom>
          <a:noFill/>
          <a:ln w="9525">
            <a:noFill/>
            <a:miter lim="800000"/>
            <a:headEnd/>
            <a:tailEnd/>
          </a:ln>
        </p:spPr>
        <p:txBody>
          <a:bodyPr>
            <a:spAutoFit/>
          </a:bodyPr>
          <a:lstStyle/>
          <a:p>
            <a:r>
              <a:rPr lang="en-US" sz="1200" b="1">
                <a:solidFill>
                  <a:srgbClr val="FF0000"/>
                </a:solidFill>
                <a:latin typeface="Constantia" pitchFamily="18" charset="0"/>
              </a:rPr>
              <a:t>Skills</a:t>
            </a:r>
            <a:endParaRPr lang="en-GB" b="1">
              <a:solidFill>
                <a:srgbClr val="FF0000"/>
              </a:solidFill>
              <a:latin typeface="Constantia" pitchFamily="18" charset="0"/>
            </a:endParaRPr>
          </a:p>
        </p:txBody>
      </p:sp>
      <p:sp>
        <p:nvSpPr>
          <p:cNvPr id="33" name="TextBox 32"/>
          <p:cNvSpPr txBox="1">
            <a:spLocks noChangeArrowheads="1"/>
          </p:cNvSpPr>
          <p:nvPr/>
        </p:nvSpPr>
        <p:spPr bwMode="auto">
          <a:xfrm>
            <a:off x="3500438" y="2224088"/>
            <a:ext cx="642937" cy="276225"/>
          </a:xfrm>
          <a:prstGeom prst="rect">
            <a:avLst/>
          </a:prstGeom>
          <a:noFill/>
          <a:ln w="9525">
            <a:noFill/>
            <a:miter lim="800000"/>
            <a:headEnd/>
            <a:tailEnd/>
          </a:ln>
        </p:spPr>
        <p:txBody>
          <a:bodyPr>
            <a:spAutoFit/>
          </a:bodyPr>
          <a:lstStyle/>
          <a:p>
            <a:r>
              <a:rPr lang="en-US" sz="1200" b="1">
                <a:solidFill>
                  <a:srgbClr val="FF0000"/>
                </a:solidFill>
                <a:latin typeface="Constantia" pitchFamily="18" charset="0"/>
              </a:rPr>
              <a:t>Skills</a:t>
            </a:r>
            <a:endParaRPr lang="en-GB" b="1">
              <a:solidFill>
                <a:srgbClr val="FF0000"/>
              </a:solidFill>
              <a:latin typeface="Constantia" pitchFamily="18" charset="0"/>
            </a:endParaRPr>
          </a:p>
        </p:txBody>
      </p:sp>
      <p:sp>
        <p:nvSpPr>
          <p:cNvPr id="35" name="TextBox 34"/>
          <p:cNvSpPr txBox="1"/>
          <p:nvPr/>
        </p:nvSpPr>
        <p:spPr>
          <a:xfrm>
            <a:off x="2428875" y="1785938"/>
            <a:ext cx="1357313" cy="369887"/>
          </a:xfrm>
          <a:prstGeom prst="rect">
            <a:avLst/>
          </a:prstGeom>
          <a:solidFill>
            <a:srgbClr val="FFFF00"/>
          </a:solidFill>
          <a:ln w="28575">
            <a:solidFill>
              <a:srgbClr val="00B050"/>
            </a:solidFill>
          </a:ln>
        </p:spPr>
        <p:txBody>
          <a:bodyPr>
            <a:spAutoFit/>
          </a:bodyPr>
          <a:lstStyle/>
          <a:p>
            <a:pPr fontAlgn="auto">
              <a:spcBef>
                <a:spcPts val="0"/>
              </a:spcBef>
              <a:spcAft>
                <a:spcPts val="0"/>
              </a:spcAft>
              <a:defRPr/>
            </a:pPr>
            <a:r>
              <a:rPr lang="en-US" b="1" dirty="0">
                <a:solidFill>
                  <a:schemeClr val="accent1">
                    <a:lumMod val="75000"/>
                  </a:schemeClr>
                </a:solidFill>
                <a:latin typeface="Arial" charset="0"/>
                <a:cs typeface="Arial" charset="0"/>
              </a:rPr>
              <a:t>Learning:</a:t>
            </a:r>
            <a:endParaRPr lang="en-GB" b="1" dirty="0">
              <a:solidFill>
                <a:schemeClr val="accent1">
                  <a:lumMod val="75000"/>
                </a:schemeClr>
              </a:solidFill>
              <a:latin typeface="Arial" charset="0"/>
              <a:cs typeface="Arial" charset="0"/>
            </a:endParaRPr>
          </a:p>
        </p:txBody>
      </p:sp>
      <p:sp>
        <p:nvSpPr>
          <p:cNvPr id="36" name="Rectangle 35"/>
          <p:cNvSpPr/>
          <p:nvPr/>
        </p:nvSpPr>
        <p:spPr>
          <a:xfrm>
            <a:off x="6154252" y="1617637"/>
            <a:ext cx="2275400" cy="1077218"/>
          </a:xfrm>
          <a:prstGeom prst="rect">
            <a:avLst/>
          </a:prstGeom>
          <a:solidFill>
            <a:srgbClr val="FFFF00"/>
          </a:solidFill>
          <a:ln w="76200">
            <a:solidFill>
              <a:srgbClr val="00B050"/>
            </a:solidFill>
          </a:ln>
        </p:spPr>
        <p:txBody>
          <a:bodyPr>
            <a:spAutoFit/>
          </a:bodyPr>
          <a:lstStyle/>
          <a:p>
            <a:pPr algn="ctr" fontAlgn="auto">
              <a:spcBef>
                <a:spcPts val="0"/>
              </a:spcBef>
              <a:spcAft>
                <a:spcPts val="0"/>
              </a:spcAft>
              <a:defRPr/>
            </a:pPr>
            <a:r>
              <a:rPr lang="en-US" sz="3200" b="1" dirty="0" smtClean="0">
                <a:solidFill>
                  <a:schemeClr val="accent1">
                    <a:lumMod val="75000"/>
                  </a:schemeClr>
                </a:solidFill>
                <a:latin typeface="Arial" charset="0"/>
                <a:cs typeface="Arial" charset="0"/>
              </a:rPr>
              <a:t>Learning</a:t>
            </a:r>
            <a:endParaRPr lang="en-US" sz="3200" b="1" dirty="0">
              <a:solidFill>
                <a:schemeClr val="accent1">
                  <a:lumMod val="75000"/>
                </a:schemeClr>
              </a:solidFill>
              <a:latin typeface="Arial" charset="0"/>
              <a:cs typeface="Arial" charset="0"/>
            </a:endParaRPr>
          </a:p>
          <a:p>
            <a:pPr algn="ctr" fontAlgn="auto">
              <a:spcBef>
                <a:spcPts val="0"/>
              </a:spcBef>
              <a:spcAft>
                <a:spcPts val="0"/>
              </a:spcAft>
              <a:defRPr/>
            </a:pPr>
            <a:r>
              <a:rPr lang="en-US" sz="3200" b="1" dirty="0">
                <a:solidFill>
                  <a:schemeClr val="accent1">
                    <a:lumMod val="75000"/>
                  </a:schemeClr>
                </a:solidFill>
                <a:latin typeface="Arial" charset="0"/>
                <a:cs typeface="Arial" charset="0"/>
              </a:rPr>
              <a:t>Improved</a:t>
            </a:r>
          </a:p>
        </p:txBody>
      </p:sp>
      <p:sp>
        <p:nvSpPr>
          <p:cNvPr id="37" name="Rectangle 36"/>
          <p:cNvSpPr/>
          <p:nvPr/>
        </p:nvSpPr>
        <p:spPr>
          <a:xfrm>
            <a:off x="6072198" y="4435626"/>
            <a:ext cx="2309802" cy="1077218"/>
          </a:xfrm>
          <a:prstGeom prst="rect">
            <a:avLst/>
          </a:prstGeom>
          <a:solidFill>
            <a:schemeClr val="tx1"/>
          </a:solidFill>
          <a:ln w="76200">
            <a:solidFill>
              <a:srgbClr val="FF0000"/>
            </a:solidFill>
          </a:ln>
        </p:spPr>
        <p:txBody>
          <a:bodyPr wrap="square">
            <a:spAutoFit/>
          </a:bodyPr>
          <a:lstStyle/>
          <a:p>
            <a:pPr algn="ctr" fontAlgn="auto">
              <a:spcBef>
                <a:spcPts val="0"/>
              </a:spcBef>
              <a:spcAft>
                <a:spcPts val="0"/>
              </a:spcAft>
              <a:defRPr/>
            </a:pPr>
            <a:r>
              <a:rPr lang="en-US" sz="3200" b="1" dirty="0" smtClean="0">
                <a:solidFill>
                  <a:srgbClr val="FFFF00"/>
                </a:solidFill>
                <a:latin typeface="Arial" charset="0"/>
                <a:cs typeface="Arial" charset="0"/>
              </a:rPr>
              <a:t>Quality Learning</a:t>
            </a:r>
            <a:endParaRPr lang="en-US" sz="3200" b="1" dirty="0">
              <a:solidFill>
                <a:srgbClr val="FFFF00"/>
              </a:solidFill>
              <a:latin typeface="Arial" charset="0"/>
              <a:cs typeface="Arial" charset="0"/>
            </a:endParaRPr>
          </a:p>
        </p:txBody>
      </p:sp>
      <p:cxnSp>
        <p:nvCxnSpPr>
          <p:cNvPr id="38" name="Straight Arrow Connector 37"/>
          <p:cNvCxnSpPr/>
          <p:nvPr/>
        </p:nvCxnSpPr>
        <p:spPr>
          <a:xfrm rot="16200000" flipV="1">
            <a:off x="858044" y="4171156"/>
            <a:ext cx="571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2928938" y="4171950"/>
            <a:ext cx="571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357438" y="4497388"/>
            <a:ext cx="2671762" cy="1200329"/>
          </a:xfrm>
          <a:prstGeom prst="rect">
            <a:avLst/>
          </a:prstGeom>
          <a:solidFill>
            <a:schemeClr val="tx1"/>
          </a:solidFill>
          <a:ln w="38100">
            <a:solidFill>
              <a:srgbClr val="FF0000"/>
            </a:solidFill>
          </a:ln>
        </p:spPr>
        <p:txBody>
          <a:bodyPr wrap="square">
            <a:spAutoFit/>
          </a:bodyPr>
          <a:lstStyle/>
          <a:p>
            <a:pPr fontAlgn="auto">
              <a:spcBef>
                <a:spcPts val="0"/>
              </a:spcBef>
              <a:spcAft>
                <a:spcPts val="0"/>
              </a:spcAft>
              <a:defRPr/>
            </a:pPr>
            <a:r>
              <a:rPr lang="en-US" b="1" dirty="0">
                <a:solidFill>
                  <a:srgbClr val="FFFF00"/>
                </a:solidFill>
                <a:latin typeface="Arial" charset="0"/>
                <a:cs typeface="Arial" charset="0"/>
              </a:rPr>
              <a:t>Learner Needs</a:t>
            </a:r>
          </a:p>
          <a:p>
            <a:pPr fontAlgn="auto">
              <a:spcBef>
                <a:spcPts val="0"/>
              </a:spcBef>
              <a:spcAft>
                <a:spcPts val="0"/>
              </a:spcAft>
              <a:defRPr/>
            </a:pPr>
            <a:r>
              <a:rPr lang="en-US" b="1" dirty="0">
                <a:solidFill>
                  <a:srgbClr val="FFFF00"/>
                </a:solidFill>
                <a:latin typeface="Arial" charset="0"/>
                <a:cs typeface="Arial" charset="0"/>
              </a:rPr>
              <a:t>Learner </a:t>
            </a:r>
            <a:r>
              <a:rPr lang="en-US" b="1" dirty="0" smtClean="0">
                <a:solidFill>
                  <a:srgbClr val="FFFF00"/>
                </a:solidFill>
                <a:latin typeface="Arial" charset="0"/>
                <a:cs typeface="Arial" charset="0"/>
              </a:rPr>
              <a:t>Preferences</a:t>
            </a:r>
          </a:p>
          <a:p>
            <a:pPr fontAlgn="auto">
              <a:spcBef>
                <a:spcPts val="0"/>
              </a:spcBef>
              <a:spcAft>
                <a:spcPts val="0"/>
              </a:spcAft>
              <a:defRPr/>
            </a:pPr>
            <a:r>
              <a:rPr lang="en-US" b="1" dirty="0" smtClean="0">
                <a:solidFill>
                  <a:srgbClr val="FFFF00"/>
                </a:solidFill>
                <a:latin typeface="Arial" charset="0"/>
                <a:cs typeface="Arial" charset="0"/>
              </a:rPr>
              <a:t>Learning Environment</a:t>
            </a:r>
          </a:p>
          <a:p>
            <a:pPr fontAlgn="auto">
              <a:spcBef>
                <a:spcPts val="0"/>
              </a:spcBef>
              <a:spcAft>
                <a:spcPts val="0"/>
              </a:spcAft>
              <a:defRPr/>
            </a:pPr>
            <a:r>
              <a:rPr lang="en-US" b="1" dirty="0" smtClean="0">
                <a:solidFill>
                  <a:srgbClr val="FFFF00"/>
                </a:solidFill>
                <a:latin typeface="Arial" charset="0"/>
                <a:cs typeface="Arial" charset="0"/>
              </a:rPr>
              <a:t>Learning Spaces</a:t>
            </a:r>
            <a:endParaRPr lang="en-GB" b="1" dirty="0">
              <a:solidFill>
                <a:srgbClr val="FFFF00"/>
              </a:solidFill>
              <a:latin typeface="Arial" charset="0"/>
              <a:cs typeface="Arial" charset="0"/>
            </a:endParaRPr>
          </a:p>
        </p:txBody>
      </p:sp>
      <p:sp>
        <p:nvSpPr>
          <p:cNvPr id="45" name="TextBox 44"/>
          <p:cNvSpPr txBox="1"/>
          <p:nvPr/>
        </p:nvSpPr>
        <p:spPr>
          <a:xfrm>
            <a:off x="285750" y="4500563"/>
            <a:ext cx="1847850" cy="1200329"/>
          </a:xfrm>
          <a:prstGeom prst="rect">
            <a:avLst/>
          </a:prstGeom>
          <a:solidFill>
            <a:schemeClr val="tx1"/>
          </a:solidFill>
          <a:ln w="38100">
            <a:solidFill>
              <a:srgbClr val="FF0000"/>
            </a:solidFill>
          </a:ln>
        </p:spPr>
        <p:txBody>
          <a:bodyPr>
            <a:spAutoFit/>
          </a:bodyPr>
          <a:lstStyle/>
          <a:p>
            <a:pPr fontAlgn="auto">
              <a:spcBef>
                <a:spcPts val="0"/>
              </a:spcBef>
              <a:spcAft>
                <a:spcPts val="0"/>
              </a:spcAft>
              <a:defRPr/>
            </a:pPr>
            <a:r>
              <a:rPr lang="en-US" b="1" dirty="0">
                <a:solidFill>
                  <a:srgbClr val="FFFF00"/>
                </a:solidFill>
                <a:latin typeface="Arial" charset="0"/>
                <a:cs typeface="Arial" charset="0"/>
              </a:rPr>
              <a:t>Organizational Support, </a:t>
            </a:r>
            <a:r>
              <a:rPr lang="en-US" b="1" dirty="0" smtClean="0">
                <a:solidFill>
                  <a:srgbClr val="FFFF00"/>
                </a:solidFill>
                <a:latin typeface="Arial" charset="0"/>
                <a:cs typeface="Arial" charset="0"/>
              </a:rPr>
              <a:t>Training, Services.</a:t>
            </a:r>
            <a:endParaRPr lang="en-GB" b="1" dirty="0">
              <a:solidFill>
                <a:srgbClr val="FFFF00"/>
              </a:solidFill>
              <a:latin typeface="Arial" charset="0"/>
              <a:cs typeface="Arial"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box(in)">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ox(in)">
                                      <p:cBhvr>
                                        <p:cTn id="46" dur="500"/>
                                        <p:tgtEl>
                                          <p:spTgt spid="30"/>
                                        </p:tgtEl>
                                      </p:cBhvr>
                                    </p:animEffect>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ox(in)">
                                      <p:cBhvr>
                                        <p:cTn id="53" dur="500"/>
                                        <p:tgtEl>
                                          <p:spTgt spid="31"/>
                                        </p:tgtEl>
                                      </p:cBhvr>
                                    </p:animEffect>
                                  </p:childTnLst>
                                </p:cTn>
                              </p:par>
                              <p:par>
                                <p:cTn id="54" presetID="1" presetClass="entr" presetSubtype="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ox(in)">
                                      <p:cBhvr>
                                        <p:cTn id="60" dur="500"/>
                                        <p:tgtEl>
                                          <p:spTgt spid="33"/>
                                        </p:tgtEl>
                                      </p:cBhvr>
                                    </p:animEffect>
                                  </p:childTnLst>
                                </p:cTn>
                              </p:par>
                              <p:par>
                                <p:cTn id="61" presetID="1" presetClass="entr" presetSubtype="0"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ox(in)">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additive="base">
                                        <p:cTn id="72" dur="500" fill="hold"/>
                                        <p:tgtEl>
                                          <p:spTgt spid="45"/>
                                        </p:tgtEl>
                                        <p:attrNameLst>
                                          <p:attrName>ppt_x</p:attrName>
                                        </p:attrNameLst>
                                      </p:cBhvr>
                                      <p:tavLst>
                                        <p:tav tm="0">
                                          <p:val>
                                            <p:strVal val="#ppt_x"/>
                                          </p:val>
                                        </p:tav>
                                        <p:tav tm="100000">
                                          <p:val>
                                            <p:strVal val="#ppt_x"/>
                                          </p:val>
                                        </p:tav>
                                      </p:tavLst>
                                    </p:anim>
                                    <p:anim calcmode="lin" valueType="num">
                                      <p:cBhvr additive="base">
                                        <p:cTn id="73" dur="500" fill="hold"/>
                                        <p:tgtEl>
                                          <p:spTgt spid="45"/>
                                        </p:tgtEl>
                                        <p:attrNameLst>
                                          <p:attrName>ppt_y</p:attrName>
                                        </p:attrNameLst>
                                      </p:cBhvr>
                                      <p:tavLst>
                                        <p:tav tm="0">
                                          <p:val>
                                            <p:strVal val="1+#ppt_h/2"/>
                                          </p:val>
                                        </p:tav>
                                        <p:tav tm="100000">
                                          <p:val>
                                            <p:strVal val="#ppt_y"/>
                                          </p:val>
                                        </p:tav>
                                      </p:tavLst>
                                    </p:anim>
                                  </p:childTnLst>
                                </p:cTn>
                              </p:par>
                              <p:par>
                                <p:cTn id="74" presetID="1" presetClass="entr" presetSubtype="0" fill="hold" nodeType="withEffect">
                                  <p:stCondLst>
                                    <p:cond delay="0"/>
                                  </p:stCondLst>
                                  <p:childTnLst>
                                    <p:set>
                                      <p:cBhvr>
                                        <p:cTn id="75" dur="1" fill="hold">
                                          <p:stCondLst>
                                            <p:cond delay="0"/>
                                          </p:stCondLst>
                                        </p:cTn>
                                        <p:tgtEl>
                                          <p:spTgt spid="3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additive="base">
                                        <p:cTn id="80" dur="500" fill="hold"/>
                                        <p:tgtEl>
                                          <p:spTgt spid="44"/>
                                        </p:tgtEl>
                                        <p:attrNameLst>
                                          <p:attrName>ppt_x</p:attrName>
                                        </p:attrNameLst>
                                      </p:cBhvr>
                                      <p:tavLst>
                                        <p:tav tm="0">
                                          <p:val>
                                            <p:strVal val="#ppt_x"/>
                                          </p:val>
                                        </p:tav>
                                        <p:tav tm="100000">
                                          <p:val>
                                            <p:strVal val="#ppt_x"/>
                                          </p:val>
                                        </p:tav>
                                      </p:tavLst>
                                    </p:anim>
                                    <p:anim calcmode="lin" valueType="num">
                                      <p:cBhvr additive="base">
                                        <p:cTn id="81" dur="500" fill="hold"/>
                                        <p:tgtEl>
                                          <p:spTgt spid="44"/>
                                        </p:tgtEl>
                                        <p:attrNameLst>
                                          <p:attrName>ppt_y</p:attrName>
                                        </p:attrNameLst>
                                      </p:cBhvr>
                                      <p:tavLst>
                                        <p:tav tm="0">
                                          <p:val>
                                            <p:strVal val="1+#ppt_h/2"/>
                                          </p:val>
                                        </p:tav>
                                        <p:tav tm="100000">
                                          <p:val>
                                            <p:strVal val="#ppt_y"/>
                                          </p:val>
                                        </p:tav>
                                      </p:tavLst>
                                    </p:anim>
                                  </p:childTnLst>
                                </p:cTn>
                              </p:par>
                              <p:par>
                                <p:cTn id="82" presetID="1" presetClass="entr" presetSubtype="0" fill="hold" nodeType="withEffect">
                                  <p:stCondLst>
                                    <p:cond delay="0"/>
                                  </p:stCondLst>
                                  <p:childTnLst>
                                    <p:set>
                                      <p:cBhvr>
                                        <p:cTn id="83" dur="1" fill="hold">
                                          <p:stCondLst>
                                            <p:cond delay="0"/>
                                          </p:stCondLst>
                                        </p:cTn>
                                        <p:tgtEl>
                                          <p:spTgt spid="4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37"/>
                                        </p:tgtEl>
                                        <p:attrNameLst>
                                          <p:attrName>style.visibility</p:attrName>
                                        </p:attrNameLst>
                                      </p:cBhvr>
                                      <p:to>
                                        <p:strVal val="visible"/>
                                      </p:to>
                                    </p:set>
                                    <p:anim calcmode="lin" valueType="num">
                                      <p:cBhvr additive="base">
                                        <p:cTn id="88" dur="5000" fill="hold"/>
                                        <p:tgtEl>
                                          <p:spTgt spid="37"/>
                                        </p:tgtEl>
                                        <p:attrNameLst>
                                          <p:attrName>ppt_x</p:attrName>
                                        </p:attrNameLst>
                                      </p:cBhvr>
                                      <p:tavLst>
                                        <p:tav tm="0">
                                          <p:val>
                                            <p:strVal val="#ppt_x"/>
                                          </p:val>
                                        </p:tav>
                                        <p:tav tm="100000">
                                          <p:val>
                                            <p:strVal val="#ppt_x"/>
                                          </p:val>
                                        </p:tav>
                                      </p:tavLst>
                                    </p:anim>
                                    <p:anim calcmode="lin" valueType="num">
                                      <p:cBhvr additive="base">
                                        <p:cTn id="89"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p:bldP spid="29" grpId="0"/>
      <p:bldP spid="30" grpId="0"/>
      <p:bldP spid="31" grpId="0"/>
      <p:bldP spid="32" grpId="0"/>
      <p:bldP spid="33" grpId="0"/>
      <p:bldP spid="35" grpId="0" animBg="1"/>
      <p:bldP spid="44"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2743200"/>
          </a:xfrm>
          <a:solidFill>
            <a:schemeClr val="bg1">
              <a:lumMod val="85000"/>
            </a:schemeClr>
          </a:solidFill>
        </p:spPr>
        <p:txBody>
          <a:bodyPr>
            <a:normAutofit/>
          </a:bodyPr>
          <a:lstStyle/>
          <a:p>
            <a:pPr algn="ctr"/>
            <a:r>
              <a:rPr lang="en-US" dirty="0" smtClean="0"/>
              <a:t>Equally important is the educational</a:t>
            </a:r>
            <a:br>
              <a:rPr lang="en-US" dirty="0" smtClean="0"/>
            </a:br>
            <a:r>
              <a:rPr lang="en-US" dirty="0" smtClean="0"/>
              <a:t> </a:t>
            </a:r>
            <a:r>
              <a:rPr lang="en-US" dirty="0" smtClean="0">
                <a:solidFill>
                  <a:srgbClr val="C00000"/>
                </a:solidFill>
              </a:rPr>
              <a:t>Culture</a:t>
            </a:r>
            <a:r>
              <a:rPr lang="en-US" dirty="0" smtClean="0"/>
              <a:t> &amp; </a:t>
            </a:r>
            <a:r>
              <a:rPr lang="en-US" dirty="0" smtClean="0">
                <a:solidFill>
                  <a:srgbClr val="C00000"/>
                </a:solidFill>
              </a:rPr>
              <a:t>Environment</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arafatmy@najah.edu</a:t>
            </a:r>
            <a:endParaRPr lang="en-US" dirty="0"/>
          </a:p>
        </p:txBody>
      </p:sp>
      <p:sp>
        <p:nvSpPr>
          <p:cNvPr id="5" name="Slide Number Placeholder 4"/>
          <p:cNvSpPr>
            <a:spLocks noGrp="1"/>
          </p:cNvSpPr>
          <p:nvPr>
            <p:ph type="sldNum" sz="quarter" idx="12"/>
          </p:nvPr>
        </p:nvSpPr>
        <p:spPr/>
        <p:txBody>
          <a:bodyPr/>
          <a:lstStyle/>
          <a:p>
            <a:fld id="{2FE8712E-372D-4D1E-ACAE-80949723F7FE}"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7488"/>
            <a:ext cx="8229600" cy="2343912"/>
          </a:xfrm>
          <a:solidFill>
            <a:schemeClr val="tx2">
              <a:lumMod val="20000"/>
              <a:lumOff val="80000"/>
            </a:schemeClr>
          </a:solidFill>
        </p:spPr>
        <p:txBody>
          <a:bodyPr>
            <a:normAutofit/>
          </a:bodyPr>
          <a:lstStyle/>
          <a:p>
            <a:pPr algn="ctr"/>
            <a:r>
              <a:rPr lang="en-US" b="1" dirty="0" smtClean="0"/>
              <a:t>The Educational </a:t>
            </a:r>
            <a:r>
              <a:rPr lang="en-US" b="1" dirty="0" smtClean="0">
                <a:solidFill>
                  <a:srgbClr val="FF0000"/>
                </a:solidFill>
              </a:rPr>
              <a:t>Culture</a:t>
            </a:r>
            <a:r>
              <a:rPr lang="en-US" b="1" dirty="0" smtClean="0"/>
              <a:t> is:</a:t>
            </a:r>
            <a:r>
              <a:rPr lang="en-US" dirty="0" smtClean="0"/>
              <a:t> </a:t>
            </a:r>
            <a:br>
              <a:rPr lang="en-US" dirty="0" smtClean="0"/>
            </a:br>
            <a:r>
              <a:rPr lang="en-US" dirty="0" smtClean="0"/>
              <a:t>How we do things in our own environment?</a:t>
            </a:r>
            <a:endParaRPr lang="en-US" dirty="0"/>
          </a:p>
        </p:txBody>
      </p:sp>
      <p:sp>
        <p:nvSpPr>
          <p:cNvPr id="4" name="Footer Placeholder 3"/>
          <p:cNvSpPr>
            <a:spLocks noGrp="1"/>
          </p:cNvSpPr>
          <p:nvPr>
            <p:ph type="ftr" sz="quarter" idx="11"/>
          </p:nvPr>
        </p:nvSpPr>
        <p:spPr/>
        <p:txBody>
          <a:bodyPr/>
          <a:lstStyle/>
          <a:p>
            <a:r>
              <a:rPr lang="en-US" smtClean="0"/>
              <a:t>arafatmy@najah.edu</a:t>
            </a:r>
            <a:endParaRPr lang="en-US"/>
          </a:p>
        </p:txBody>
      </p:sp>
      <p:sp>
        <p:nvSpPr>
          <p:cNvPr id="5" name="Slide Number Placeholder 4"/>
          <p:cNvSpPr>
            <a:spLocks noGrp="1"/>
          </p:cNvSpPr>
          <p:nvPr>
            <p:ph type="sldNum" sz="quarter" idx="12"/>
          </p:nvPr>
        </p:nvSpPr>
        <p:spPr/>
        <p:txBody>
          <a:bodyPr/>
          <a:lstStyle/>
          <a:p>
            <a:fld id="{2FE8712E-372D-4D1E-ACAE-80949723F7FE}"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Educational </a:t>
            </a:r>
            <a:r>
              <a:rPr lang="en-US" b="1" dirty="0" smtClean="0">
                <a:solidFill>
                  <a:srgbClr val="FF0000"/>
                </a:solidFill>
              </a:rPr>
              <a:t>Environment</a:t>
            </a:r>
            <a:endParaRPr lang="en-US" dirty="0">
              <a:solidFill>
                <a:srgbClr val="FF0000"/>
              </a:solidFill>
            </a:endParaRPr>
          </a:p>
        </p:txBody>
      </p:sp>
      <p:sp>
        <p:nvSpPr>
          <p:cNvPr id="3" name="Content Placeholder 2"/>
          <p:cNvSpPr>
            <a:spLocks noGrp="1"/>
          </p:cNvSpPr>
          <p:nvPr>
            <p:ph idx="1"/>
          </p:nvPr>
        </p:nvSpPr>
        <p:spPr>
          <a:xfrm>
            <a:off x="457200" y="4953000"/>
            <a:ext cx="7772400" cy="990600"/>
          </a:xfrm>
          <a:solidFill>
            <a:schemeClr val="accent2"/>
          </a:solidFill>
          <a:ln w="76200">
            <a:solidFill>
              <a:srgbClr val="FF0000"/>
            </a:solidFill>
          </a:ln>
        </p:spPr>
        <p:txBody>
          <a:bodyPr/>
          <a:lstStyle/>
          <a:p>
            <a:pPr marL="0" indent="0" algn="ctr">
              <a:buNone/>
            </a:pPr>
            <a:r>
              <a:rPr lang="en-US" dirty="0" smtClean="0"/>
              <a:t>Do we have the right environment that promotes students’ collaboration, interaction, and teamwork? </a:t>
            </a:r>
            <a:endParaRPr lang="en-US" dirty="0"/>
          </a:p>
        </p:txBody>
      </p:sp>
      <p:sp>
        <p:nvSpPr>
          <p:cNvPr id="4" name="Footer Placeholder 3"/>
          <p:cNvSpPr>
            <a:spLocks noGrp="1"/>
          </p:cNvSpPr>
          <p:nvPr>
            <p:ph type="ftr" sz="quarter" idx="11"/>
          </p:nvPr>
        </p:nvSpPr>
        <p:spPr/>
        <p:txBody>
          <a:bodyPr/>
          <a:lstStyle/>
          <a:p>
            <a:r>
              <a:rPr lang="en-US" dirty="0" smtClean="0"/>
              <a:t>arafatmy@najah.edu</a:t>
            </a:r>
            <a:endParaRPr lang="en-US" dirty="0"/>
          </a:p>
        </p:txBody>
      </p:sp>
      <p:sp>
        <p:nvSpPr>
          <p:cNvPr id="5" name="Slide Number Placeholder 4"/>
          <p:cNvSpPr>
            <a:spLocks noGrp="1"/>
          </p:cNvSpPr>
          <p:nvPr>
            <p:ph type="sldNum" sz="quarter" idx="12"/>
          </p:nvPr>
        </p:nvSpPr>
        <p:spPr/>
        <p:txBody>
          <a:bodyPr/>
          <a:lstStyle/>
          <a:p>
            <a:fld id="{2FE8712E-372D-4D1E-ACAE-80949723F7FE}" type="slidenum">
              <a:rPr lang="en-US" smtClean="0"/>
              <a:pPr/>
              <a:t>15</a:t>
            </a:fld>
            <a:endParaRPr lang="en-US"/>
          </a:p>
        </p:txBody>
      </p:sp>
      <p:sp>
        <p:nvSpPr>
          <p:cNvPr id="6" name="TextBox 5"/>
          <p:cNvSpPr txBox="1"/>
          <p:nvPr/>
        </p:nvSpPr>
        <p:spPr>
          <a:xfrm>
            <a:off x="304800" y="2003048"/>
            <a:ext cx="8686800" cy="892552"/>
          </a:xfrm>
          <a:prstGeom prst="rect">
            <a:avLst/>
          </a:prstGeom>
          <a:noFill/>
        </p:spPr>
        <p:txBody>
          <a:bodyPr wrap="square" rtlCol="0">
            <a:spAutoFit/>
          </a:bodyPr>
          <a:lstStyle/>
          <a:p>
            <a:pPr marL="174625" lvl="0" indent="-174625"/>
            <a:r>
              <a:rPr lang="en-US" sz="2600" b="1" dirty="0">
                <a:solidFill>
                  <a:srgbClr val="0070C0"/>
                </a:solidFill>
              </a:rPr>
              <a:t>The physical </a:t>
            </a:r>
            <a:r>
              <a:rPr lang="en-US" sz="2600" b="1" dirty="0" smtClean="0">
                <a:solidFill>
                  <a:srgbClr val="0070C0"/>
                </a:solidFill>
              </a:rPr>
              <a:t>environment:</a:t>
            </a:r>
          </a:p>
          <a:p>
            <a:pPr marL="174625" lvl="0" indent="-174625"/>
            <a:r>
              <a:rPr lang="en-US" sz="2600" dirty="0" smtClean="0"/>
              <a:t> classes</a:t>
            </a:r>
            <a:r>
              <a:rPr lang="en-US" sz="2600" dirty="0"/>
              <a:t>, </a:t>
            </a:r>
            <a:r>
              <a:rPr lang="en-US" sz="2600" dirty="0" smtClean="0"/>
              <a:t>e-enabled learning </a:t>
            </a:r>
            <a:r>
              <a:rPr lang="en-US" sz="2600" dirty="0"/>
              <a:t>spaces </a:t>
            </a:r>
            <a:r>
              <a:rPr lang="en-US" sz="2600" dirty="0" smtClean="0"/>
              <a:t>to facilitate engagement</a:t>
            </a:r>
          </a:p>
        </p:txBody>
      </p:sp>
      <p:sp>
        <p:nvSpPr>
          <p:cNvPr id="7" name="TextBox 6"/>
          <p:cNvSpPr txBox="1"/>
          <p:nvPr/>
        </p:nvSpPr>
        <p:spPr>
          <a:xfrm>
            <a:off x="457200" y="2895600"/>
            <a:ext cx="8686800" cy="2215991"/>
          </a:xfrm>
          <a:prstGeom prst="rect">
            <a:avLst/>
          </a:prstGeom>
          <a:noFill/>
        </p:spPr>
        <p:txBody>
          <a:bodyPr wrap="square" rtlCol="0">
            <a:spAutoFit/>
          </a:bodyPr>
          <a:lstStyle/>
          <a:p>
            <a:pPr marL="342900" lvl="0" indent="-342900"/>
            <a:endParaRPr lang="en-US" sz="2600" dirty="0"/>
          </a:p>
          <a:p>
            <a:pPr marL="174625" lvl="0" indent="-174625"/>
            <a:r>
              <a:rPr lang="en-US" sz="2600" b="1" dirty="0">
                <a:solidFill>
                  <a:srgbClr val="0070C0"/>
                </a:solidFill>
              </a:rPr>
              <a:t>The virtual learning </a:t>
            </a:r>
            <a:r>
              <a:rPr lang="en-US" sz="2600" b="1" dirty="0" smtClean="0">
                <a:solidFill>
                  <a:srgbClr val="0070C0"/>
                </a:solidFill>
              </a:rPr>
              <a:t>environment: </a:t>
            </a:r>
          </a:p>
          <a:p>
            <a:pPr marL="174625" lvl="0" indent="-174625"/>
            <a:r>
              <a:rPr lang="en-US" sz="2600" dirty="0" smtClean="0"/>
              <a:t>demanded </a:t>
            </a:r>
            <a:r>
              <a:rPr lang="en-US" sz="2600" dirty="0"/>
              <a:t>by the digital-learners of today, </a:t>
            </a:r>
            <a:endParaRPr lang="en-US" sz="2600" dirty="0" smtClean="0"/>
          </a:p>
          <a:p>
            <a:pPr marL="174625" lvl="0" indent="-174625"/>
            <a:r>
              <a:rPr lang="en-US" sz="2600" dirty="0" smtClean="0"/>
              <a:t>an </a:t>
            </a:r>
            <a:r>
              <a:rPr lang="en-US" sz="3600" dirty="0">
                <a:solidFill>
                  <a:srgbClr val="FF0000"/>
                </a:solidFill>
              </a:rPr>
              <a:t>e</a:t>
            </a:r>
            <a:r>
              <a:rPr lang="en-US" sz="2600" dirty="0"/>
              <a:t>-enabled learning environment.</a:t>
            </a:r>
          </a:p>
          <a:p>
            <a:pPr marL="342900" indent="-342900">
              <a:buFont typeface="+mj-lt"/>
              <a:buAutoNum type="arabicPeriod"/>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bldLvl="3"/>
      <p:bldP spid="7" grpId="0" build="allAtOnce"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re-Print Learning.PNG"/>
          <p:cNvPicPr>
            <a:picLocks noGrp="1" noChangeAspect="1"/>
          </p:cNvPicPr>
          <p:nvPr>
            <p:ph idx="1"/>
          </p:nvPr>
        </p:nvPicPr>
        <p:blipFill>
          <a:blip r:embed="rId3" cstate="print"/>
          <a:stretch>
            <a:fillRect/>
          </a:stretch>
        </p:blipFill>
        <p:spPr>
          <a:xfrm>
            <a:off x="381000" y="762000"/>
            <a:ext cx="7915623" cy="5770997"/>
          </a:xfrm>
        </p:spPr>
      </p:pic>
      <p:sp>
        <p:nvSpPr>
          <p:cNvPr id="4" name="Footer Placeholder 3"/>
          <p:cNvSpPr>
            <a:spLocks noGrp="1"/>
          </p:cNvSpPr>
          <p:nvPr>
            <p:ph type="ftr" sz="quarter" idx="11"/>
          </p:nvPr>
        </p:nvSpPr>
        <p:spPr/>
        <p:txBody>
          <a:bodyPr/>
          <a:lstStyle/>
          <a:p>
            <a:r>
              <a:rPr lang="en-US" smtClean="0"/>
              <a:t>arafatmy@najah.edu</a:t>
            </a:r>
            <a:endParaRPr lang="en-US"/>
          </a:p>
        </p:txBody>
      </p:sp>
      <p:sp>
        <p:nvSpPr>
          <p:cNvPr id="5" name="Slide Number Placeholder 4"/>
          <p:cNvSpPr>
            <a:spLocks noGrp="1"/>
          </p:cNvSpPr>
          <p:nvPr>
            <p:ph type="sldNum" sz="quarter" idx="12"/>
          </p:nvPr>
        </p:nvSpPr>
        <p:spPr/>
        <p:txBody>
          <a:bodyPr/>
          <a:lstStyle/>
          <a:p>
            <a:fld id="{2FE8712E-372D-4D1E-ACAE-80949723F7FE}" type="slidenum">
              <a:rPr lang="en-US" smtClean="0"/>
              <a:pPr/>
              <a:t>16</a:t>
            </a:fld>
            <a:endParaRPr lang="en-US"/>
          </a:p>
        </p:txBody>
      </p:sp>
      <p:sp>
        <p:nvSpPr>
          <p:cNvPr id="7" name="TextBox 6"/>
          <p:cNvSpPr txBox="1"/>
          <p:nvPr/>
        </p:nvSpPr>
        <p:spPr>
          <a:xfrm>
            <a:off x="762000" y="228601"/>
            <a:ext cx="7543800" cy="646331"/>
          </a:xfrm>
          <a:prstGeom prst="rect">
            <a:avLst/>
          </a:prstGeom>
          <a:noFill/>
        </p:spPr>
        <p:txBody>
          <a:bodyPr wrap="square" rtlCol="0">
            <a:spAutoFit/>
          </a:bodyPr>
          <a:lstStyle/>
          <a:p>
            <a:r>
              <a:rPr lang="en-US" sz="3600" dirty="0" smtClean="0"/>
              <a:t>Pre Print Learning</a:t>
            </a: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du- Philosophy.jpg"/>
          <p:cNvPicPr>
            <a:picLocks noGrp="1" noChangeAspect="1"/>
          </p:cNvPicPr>
          <p:nvPr>
            <p:ph idx="1"/>
          </p:nvPr>
        </p:nvPicPr>
        <p:blipFill>
          <a:blip r:embed="rId3" cstate="print"/>
          <a:stretch>
            <a:fillRect/>
          </a:stretch>
        </p:blipFill>
        <p:spPr>
          <a:xfrm>
            <a:off x="762000" y="533400"/>
            <a:ext cx="7114740" cy="5783718"/>
          </a:xfrm>
        </p:spPr>
      </p:pic>
      <p:sp>
        <p:nvSpPr>
          <p:cNvPr id="4" name="Footer Placeholder 3"/>
          <p:cNvSpPr>
            <a:spLocks noGrp="1"/>
          </p:cNvSpPr>
          <p:nvPr>
            <p:ph type="ftr" sz="quarter" idx="11"/>
          </p:nvPr>
        </p:nvSpPr>
        <p:spPr/>
        <p:txBody>
          <a:bodyPr/>
          <a:lstStyle/>
          <a:p>
            <a:r>
              <a:rPr lang="en-US" smtClean="0"/>
              <a:t>arafatmy@najah.edu</a:t>
            </a:r>
            <a:endParaRPr lang="en-US"/>
          </a:p>
        </p:txBody>
      </p:sp>
      <p:sp>
        <p:nvSpPr>
          <p:cNvPr id="5" name="Slide Number Placeholder 4"/>
          <p:cNvSpPr>
            <a:spLocks noGrp="1"/>
          </p:cNvSpPr>
          <p:nvPr>
            <p:ph type="sldNum" sz="quarter" idx="12"/>
          </p:nvPr>
        </p:nvSpPr>
        <p:spPr/>
        <p:txBody>
          <a:bodyPr/>
          <a:lstStyle/>
          <a:p>
            <a:fld id="{2FE8712E-372D-4D1E-ACAE-80949723F7FE}"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ndustrial Age Class.png"/>
          <p:cNvPicPr>
            <a:picLocks noGrp="1" noChangeAspect="1"/>
          </p:cNvPicPr>
          <p:nvPr>
            <p:ph idx="1"/>
          </p:nvPr>
        </p:nvPicPr>
        <p:blipFill>
          <a:blip r:embed="rId3" cstate="print"/>
          <a:stretch>
            <a:fillRect/>
          </a:stretch>
        </p:blipFill>
        <p:spPr>
          <a:xfrm>
            <a:off x="5493" y="152400"/>
            <a:ext cx="9138507" cy="6172201"/>
          </a:xfrm>
        </p:spPr>
      </p:pic>
      <p:sp>
        <p:nvSpPr>
          <p:cNvPr id="4" name="Footer Placeholder 3"/>
          <p:cNvSpPr>
            <a:spLocks noGrp="1"/>
          </p:cNvSpPr>
          <p:nvPr>
            <p:ph type="ftr" sz="quarter" idx="11"/>
          </p:nvPr>
        </p:nvSpPr>
        <p:spPr/>
        <p:txBody>
          <a:bodyPr/>
          <a:lstStyle/>
          <a:p>
            <a:r>
              <a:rPr lang="en-US" smtClean="0"/>
              <a:t>arafatmy@najah.edu</a:t>
            </a:r>
            <a:endParaRPr lang="en-US"/>
          </a:p>
        </p:txBody>
      </p:sp>
      <p:sp>
        <p:nvSpPr>
          <p:cNvPr id="5" name="Slide Number Placeholder 4"/>
          <p:cNvSpPr>
            <a:spLocks noGrp="1"/>
          </p:cNvSpPr>
          <p:nvPr>
            <p:ph type="sldNum" sz="quarter" idx="12"/>
          </p:nvPr>
        </p:nvSpPr>
        <p:spPr/>
        <p:txBody>
          <a:bodyPr/>
          <a:lstStyle/>
          <a:p>
            <a:fld id="{2FE8712E-372D-4D1E-ACAE-80949723F7FE}"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778" y="-381000"/>
            <a:ext cx="2900354" cy="1143000"/>
          </a:xfrm>
        </p:spPr>
        <p:txBody>
          <a:bodyPr/>
          <a:lstStyle/>
          <a:p>
            <a:r>
              <a:rPr lang="en-US" dirty="0" smtClean="0">
                <a:solidFill>
                  <a:srgbClr val="FF0000"/>
                </a:solidFill>
              </a:rPr>
              <a:t>Interactive</a:t>
            </a:r>
            <a:r>
              <a:rPr lang="en-US" dirty="0" smtClean="0"/>
              <a:t> </a:t>
            </a:r>
            <a:endParaRPr lang="en-US" dirty="0"/>
          </a:p>
        </p:txBody>
      </p:sp>
      <p:sp>
        <p:nvSpPr>
          <p:cNvPr id="4" name="Title 1"/>
          <p:cNvSpPr txBox="1">
            <a:spLocks/>
          </p:cNvSpPr>
          <p:nvPr/>
        </p:nvSpPr>
        <p:spPr bwMode="auto">
          <a:xfrm>
            <a:off x="5572132" y="76200"/>
            <a:ext cx="3429024"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smtClean="0">
                <a:ln>
                  <a:noFill/>
                </a:ln>
                <a:solidFill>
                  <a:srgbClr val="FFC000"/>
                </a:solidFill>
                <a:effectLst/>
                <a:uLnTx/>
                <a:uFillTx/>
                <a:latin typeface="+mj-lt"/>
                <a:ea typeface="+mj-ea"/>
                <a:cs typeface="+mj-cs"/>
              </a:rPr>
              <a:t>Participation </a:t>
            </a:r>
            <a:endParaRPr kumimoji="0" lang="en-US" sz="5000" b="0" i="0" u="none" strike="noStrike" kern="1200" cap="none" spc="0" normalizeH="0" baseline="0" noProof="0" dirty="0">
              <a:ln>
                <a:noFill/>
              </a:ln>
              <a:solidFill>
                <a:srgbClr val="FFC000"/>
              </a:solidFill>
              <a:effectLst/>
              <a:uLnTx/>
              <a:uFillTx/>
              <a:latin typeface="+mj-lt"/>
              <a:ea typeface="+mj-ea"/>
              <a:cs typeface="+mj-cs"/>
            </a:endParaRPr>
          </a:p>
        </p:txBody>
      </p:sp>
      <p:sp>
        <p:nvSpPr>
          <p:cNvPr id="5" name="Title 1"/>
          <p:cNvSpPr txBox="1">
            <a:spLocks/>
          </p:cNvSpPr>
          <p:nvPr/>
        </p:nvSpPr>
        <p:spPr bwMode="auto">
          <a:xfrm>
            <a:off x="3657600" y="457200"/>
            <a:ext cx="90009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In</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Title 1"/>
          <p:cNvSpPr txBox="1">
            <a:spLocks/>
          </p:cNvSpPr>
          <p:nvPr/>
        </p:nvSpPr>
        <p:spPr bwMode="auto">
          <a:xfrm>
            <a:off x="1371600" y="1524000"/>
            <a:ext cx="2900354" cy="70484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smtClean="0">
                <a:ln>
                  <a:noFill/>
                </a:ln>
                <a:solidFill>
                  <a:srgbClr val="00B0F0"/>
                </a:solidFill>
                <a:effectLst/>
                <a:uLnTx/>
                <a:uFillTx/>
                <a:latin typeface="+mj-lt"/>
                <a:ea typeface="+mj-ea"/>
                <a:cs typeface="+mj-cs"/>
              </a:rPr>
              <a:t>Meaning </a:t>
            </a:r>
            <a:endParaRPr kumimoji="0" lang="en-US" sz="5000" b="0" i="0" u="none" strike="noStrike" kern="1200" cap="none" spc="0" normalizeH="0" baseline="0" noProof="0" dirty="0">
              <a:ln>
                <a:noFill/>
              </a:ln>
              <a:solidFill>
                <a:srgbClr val="00B0F0"/>
              </a:solidFill>
              <a:effectLst/>
              <a:uLnTx/>
              <a:uFillTx/>
              <a:latin typeface="+mj-lt"/>
              <a:ea typeface="+mj-ea"/>
              <a:cs typeface="+mj-cs"/>
            </a:endParaRPr>
          </a:p>
        </p:txBody>
      </p:sp>
      <p:sp>
        <p:nvSpPr>
          <p:cNvPr id="7" name="Title 1"/>
          <p:cNvSpPr txBox="1">
            <a:spLocks/>
          </p:cNvSpPr>
          <p:nvPr/>
        </p:nvSpPr>
        <p:spPr bwMode="auto">
          <a:xfrm>
            <a:off x="571472" y="228600"/>
            <a:ext cx="2286016"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smtClean="0">
                <a:ln>
                  <a:noFill/>
                </a:ln>
                <a:solidFill>
                  <a:srgbClr val="00B050"/>
                </a:solidFill>
                <a:effectLst/>
                <a:uLnTx/>
                <a:uFillTx/>
                <a:latin typeface="+mj-lt"/>
                <a:ea typeface="+mj-ea"/>
                <a:cs typeface="+mj-cs"/>
              </a:rPr>
              <a:t>Socially</a:t>
            </a:r>
            <a:endParaRPr kumimoji="0" lang="en-US" sz="5000" b="0" i="0" u="none" strike="noStrike" kern="1200" cap="none" spc="0" normalizeH="0" baseline="0" noProof="0" dirty="0">
              <a:ln>
                <a:noFill/>
              </a:ln>
              <a:solidFill>
                <a:srgbClr val="00B050"/>
              </a:solidFill>
              <a:effectLst/>
              <a:uLnTx/>
              <a:uFillTx/>
              <a:latin typeface="+mj-lt"/>
              <a:ea typeface="+mj-ea"/>
              <a:cs typeface="+mj-cs"/>
            </a:endParaRPr>
          </a:p>
        </p:txBody>
      </p:sp>
      <p:sp>
        <p:nvSpPr>
          <p:cNvPr id="8" name="Title 1"/>
          <p:cNvSpPr txBox="1">
            <a:spLocks/>
          </p:cNvSpPr>
          <p:nvPr/>
        </p:nvSpPr>
        <p:spPr bwMode="auto">
          <a:xfrm>
            <a:off x="4162452" y="1524000"/>
            <a:ext cx="2466948" cy="78104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smtClean="0">
                <a:ln>
                  <a:noFill/>
                </a:ln>
                <a:effectLst/>
                <a:uLnTx/>
                <a:uFillTx/>
                <a:latin typeface="+mj-lt"/>
                <a:ea typeface="+mj-ea"/>
                <a:cs typeface="+mj-cs"/>
              </a:rPr>
              <a:t>Making</a:t>
            </a:r>
            <a:endParaRPr kumimoji="0" lang="en-US" sz="5000" b="0" i="0" u="none" strike="noStrike" kern="1200" cap="none" spc="0" normalizeH="0" baseline="0" noProof="0" dirty="0">
              <a:ln>
                <a:noFill/>
              </a:ln>
              <a:effectLst/>
              <a:uLnTx/>
              <a:uFillTx/>
              <a:latin typeface="+mj-lt"/>
              <a:ea typeface="+mj-ea"/>
              <a:cs typeface="+mj-cs"/>
            </a:endParaRPr>
          </a:p>
        </p:txBody>
      </p:sp>
      <p:pic>
        <p:nvPicPr>
          <p:cNvPr id="10" name="Picture 9" descr="e-Learning2.jpg"/>
          <p:cNvPicPr>
            <a:picLocks noChangeAspect="1"/>
          </p:cNvPicPr>
          <p:nvPr/>
        </p:nvPicPr>
        <p:blipFill>
          <a:blip r:embed="rId3" cstate="print"/>
          <a:stretch>
            <a:fillRect/>
          </a:stretch>
        </p:blipFill>
        <p:spPr>
          <a:xfrm>
            <a:off x="1371600" y="2286000"/>
            <a:ext cx="5906008" cy="4429506"/>
          </a:xfrm>
          <a:prstGeom prst="rect">
            <a:avLst/>
          </a:prstGeom>
        </p:spPr>
      </p:pic>
      <p:cxnSp>
        <p:nvCxnSpPr>
          <p:cNvPr id="12" name="Straight Connector 11"/>
          <p:cNvCxnSpPr/>
          <p:nvPr/>
        </p:nvCxnSpPr>
        <p:spPr>
          <a:xfrm>
            <a:off x="685800" y="2743200"/>
            <a:ext cx="7467600" cy="35052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flipV="1">
            <a:off x="609600" y="2438400"/>
            <a:ext cx="7391400" cy="3657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5" presetClass="entr" presetSubtype="0" fill="hold" grpId="0" nodeType="afterEffect">
                                  <p:stCondLst>
                                    <p:cond delay="1000"/>
                                  </p:stCondLst>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strVal val="#ppt_w*0.70"/>
                                          </p:val>
                                        </p:tav>
                                        <p:tav tm="100000">
                                          <p:val>
                                            <p:strVal val="#ppt_w"/>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animEffect transition="in" filter="fade">
                                      <p:cBhvr>
                                        <p:cTn id="15" dur="2000"/>
                                        <p:tgtEl>
                                          <p:spTgt spid="2"/>
                                        </p:tgtEl>
                                      </p:cBhvr>
                                    </p:animEffect>
                                  </p:childTnLst>
                                </p:cTn>
                              </p:par>
                            </p:childTnLst>
                          </p:cTn>
                        </p:par>
                        <p:par>
                          <p:cTn id="16" fill="hold">
                            <p:stCondLst>
                              <p:cond delay="4000"/>
                            </p:stCondLst>
                            <p:childTnLst>
                              <p:par>
                                <p:cTn id="17" presetID="55"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par>
                          <p:cTn id="22" fill="hold">
                            <p:stCondLst>
                              <p:cond delay="5000"/>
                            </p:stCondLst>
                            <p:childTnLst>
                              <p:par>
                                <p:cTn id="23" presetID="55"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par>
                          <p:cTn id="28" fill="hold">
                            <p:stCondLst>
                              <p:cond delay="6000"/>
                            </p:stCondLst>
                            <p:childTnLst>
                              <p:par>
                                <p:cTn id="29" presetID="55"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0.70"/>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Effect transition="in" filter="fade">
                                      <p:cBhvr>
                                        <p:cTn id="33" dur="1000"/>
                                        <p:tgtEl>
                                          <p:spTgt spid="6"/>
                                        </p:tgtEl>
                                      </p:cBhvr>
                                    </p:animEffect>
                                  </p:childTnLst>
                                </p:cTn>
                              </p:par>
                            </p:childTnLst>
                          </p:cTn>
                        </p:par>
                        <p:par>
                          <p:cTn id="34" fill="hold">
                            <p:stCondLst>
                              <p:cond delay="7000"/>
                            </p:stCondLst>
                            <p:childTnLst>
                              <p:par>
                                <p:cTn id="35" presetID="55"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strVal val="#ppt_w*0.70"/>
                                          </p:val>
                                        </p:tav>
                                        <p:tav tm="100000">
                                          <p:val>
                                            <p:strVal val="#ppt_w"/>
                                          </p:val>
                                        </p:tav>
                                      </p:tavLst>
                                    </p:anim>
                                    <p:anim calcmode="lin" valueType="num">
                                      <p:cBhvr>
                                        <p:cTn id="38" dur="1000" fill="hold"/>
                                        <p:tgtEl>
                                          <p:spTgt spid="8"/>
                                        </p:tgtEl>
                                        <p:attrNameLst>
                                          <p:attrName>ppt_h</p:attrName>
                                        </p:attrNameLst>
                                      </p:cBhvr>
                                      <p:tavLst>
                                        <p:tav tm="0">
                                          <p:val>
                                            <p:strVal val="#ppt_h"/>
                                          </p:val>
                                        </p:tav>
                                        <p:tav tm="100000">
                                          <p:val>
                                            <p:strVal val="#ppt_h"/>
                                          </p:val>
                                        </p:tav>
                                      </p:tavLst>
                                    </p:anim>
                                    <p:animEffect transition="in" filter="fade">
                                      <p:cBhvr>
                                        <p:cTn id="39" dur="1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8429625" y="6286500"/>
            <a:ext cx="552450" cy="457200"/>
          </a:xfrm>
          <a:prstGeom prst="rect">
            <a:avLst/>
          </a:prstGeom>
          <a:noFill/>
          <a:ln w="9525">
            <a:noFill/>
            <a:round/>
            <a:headEnd/>
            <a:tailEnd/>
          </a:ln>
          <a:effectLst/>
        </p:spPr>
        <p:txBody>
          <a:bodyPr lIns="90000" tIns="73440" rIns="90000" bIns="46800"/>
          <a:lstStyle/>
          <a:p>
            <a:pPr algn="r">
              <a:lnSpc>
                <a:spcPct val="9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33941E5-8901-41E4-8AC5-5F26A5C5D552}" type="slidenum">
              <a:rPr lang="en-AU" sz="1400">
                <a:solidFill>
                  <a:srgbClr val="FFFFFF"/>
                </a:solidFill>
                <a:latin typeface="Times New Roman" pitchFamily="18" charset="0"/>
                <a:ea typeface="Arial Unicode MS" pitchFamily="34" charset="-128"/>
                <a:cs typeface="Arial Unicode MS" pitchFamily="34" charset="-128"/>
              </a:rPr>
              <a:pPr algn="r">
                <a:lnSpc>
                  <a:spcPct val="9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en-AU" sz="1400" dirty="0">
              <a:solidFill>
                <a:srgbClr val="FFFFFF"/>
              </a:solidFill>
              <a:latin typeface="Times New Roman" pitchFamily="18" charset="0"/>
              <a:ea typeface="Arial Unicode MS" pitchFamily="34" charset="-128"/>
              <a:cs typeface="Arial Unicode MS" pitchFamily="34" charset="-128"/>
            </a:endParaRPr>
          </a:p>
        </p:txBody>
      </p:sp>
      <p:pic>
        <p:nvPicPr>
          <p:cNvPr id="11266" name="Picture 2"/>
          <p:cNvPicPr>
            <a:picLocks noChangeAspect="1" noChangeArrowheads="1"/>
          </p:cNvPicPr>
          <p:nvPr/>
        </p:nvPicPr>
        <p:blipFill>
          <a:blip r:embed="rId3" cstate="print">
            <a:lum bright="33000"/>
          </a:blip>
          <a:srcRect/>
          <a:stretch>
            <a:fillRect/>
          </a:stretch>
        </p:blipFill>
        <p:spPr bwMode="auto">
          <a:xfrm>
            <a:off x="-30" y="1357313"/>
            <a:ext cx="9144030" cy="4143389"/>
          </a:xfrm>
          <a:prstGeom prst="rect">
            <a:avLst/>
          </a:prstGeom>
          <a:noFill/>
          <a:ln w="9525">
            <a:noFill/>
            <a:round/>
            <a:headEnd/>
            <a:tailEnd/>
          </a:ln>
          <a:effectLst/>
        </p:spPr>
      </p:pic>
      <p:sp>
        <p:nvSpPr>
          <p:cNvPr id="11267" name="Text Box 3"/>
          <p:cNvSpPr txBox="1">
            <a:spLocks noChangeArrowheads="1"/>
          </p:cNvSpPr>
          <p:nvPr/>
        </p:nvSpPr>
        <p:spPr bwMode="auto">
          <a:xfrm>
            <a:off x="5715000" y="6286500"/>
            <a:ext cx="2928938" cy="312738"/>
          </a:xfrm>
          <a:prstGeom prst="rect">
            <a:avLst/>
          </a:prstGeom>
          <a:noFill/>
          <a:ln w="9525">
            <a:noFill/>
            <a:round/>
            <a:headEnd/>
            <a:tailEnd/>
          </a:ln>
          <a:effectLst/>
        </p:spPr>
        <p:txBody>
          <a:bodyPr lIns="90000" tIns="73440" rIns="90000" bIns="4680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1400" b="1">
                <a:solidFill>
                  <a:srgbClr val="EFF4F8"/>
                </a:solidFill>
                <a:latin typeface="Times New Roman" pitchFamily="18" charset="0"/>
                <a:ea typeface="Arial Unicode MS" pitchFamily="34" charset="-128"/>
                <a:cs typeface="Arial Unicode MS" pitchFamily="34" charset="-128"/>
              </a:rPr>
              <a:t>Photo credit: Electronic Intifada </a:t>
            </a:r>
          </a:p>
        </p:txBody>
      </p:sp>
      <p:sp>
        <p:nvSpPr>
          <p:cNvPr id="6" name="Footer Placeholder 5"/>
          <p:cNvSpPr>
            <a:spLocks noGrp="1"/>
          </p:cNvSpPr>
          <p:nvPr>
            <p:ph type="ftr" sz="quarter" idx="11"/>
          </p:nvPr>
        </p:nvSpPr>
        <p:spPr/>
        <p:txBody>
          <a:bodyPr/>
          <a:lstStyle/>
          <a:p>
            <a:r>
              <a:rPr lang="en-US" smtClean="0"/>
              <a:t>arafatmy@najah.edu</a:t>
            </a: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09600" y="1447800"/>
            <a:ext cx="7543800" cy="5257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Continuously</a:t>
            </a:r>
          </a:p>
          <a:p>
            <a:pPr algn="ctr"/>
            <a:r>
              <a:rPr lang="en-US" sz="2400" b="1" dirty="0" smtClean="0">
                <a:solidFill>
                  <a:schemeClr val="bg1"/>
                </a:solidFill>
              </a:rPr>
              <a:t>Changing</a:t>
            </a:r>
          </a:p>
          <a:p>
            <a:pPr algn="ctr"/>
            <a:r>
              <a:rPr lang="en-US" sz="2400" b="1" dirty="0" smtClean="0">
                <a:solidFill>
                  <a:schemeClr val="bg1"/>
                </a:solidFill>
              </a:rPr>
              <a:t>Environment</a:t>
            </a:r>
            <a:endParaRPr lang="en-US" b="1" dirty="0">
              <a:solidFill>
                <a:schemeClr val="bg1"/>
              </a:solidFill>
            </a:endParaRPr>
          </a:p>
        </p:txBody>
      </p:sp>
      <p:sp>
        <p:nvSpPr>
          <p:cNvPr id="3" name="Content Placeholder 2"/>
          <p:cNvSpPr>
            <a:spLocks noGrp="1"/>
          </p:cNvSpPr>
          <p:nvPr>
            <p:ph idx="1"/>
          </p:nvPr>
        </p:nvSpPr>
        <p:spPr>
          <a:xfrm>
            <a:off x="457200" y="228600"/>
            <a:ext cx="4648200" cy="1600199"/>
          </a:xfrm>
        </p:spPr>
        <p:txBody>
          <a:bodyPr>
            <a:normAutofit fontScale="92500"/>
          </a:bodyPr>
          <a:lstStyle/>
          <a:p>
            <a:pPr>
              <a:buNone/>
            </a:pPr>
            <a:r>
              <a:rPr lang="en-US" dirty="0" smtClean="0"/>
              <a:t>The growing effect of Modernity.</a:t>
            </a:r>
          </a:p>
          <a:p>
            <a:pPr>
              <a:buNone/>
            </a:pPr>
            <a:r>
              <a:rPr lang="en-US" dirty="0" smtClean="0"/>
              <a:t>Reflexive Post-Modern Society</a:t>
            </a:r>
          </a:p>
          <a:p>
            <a:pPr>
              <a:buNone/>
            </a:pPr>
            <a:r>
              <a:rPr lang="en-US" dirty="0" smtClean="0"/>
              <a:t>is </a:t>
            </a:r>
            <a:r>
              <a:rPr lang="en-US" b="1" dirty="0" smtClean="0">
                <a:solidFill>
                  <a:srgbClr val="FF0000"/>
                </a:solidFill>
              </a:rPr>
              <a:t>Learning Society</a:t>
            </a:r>
            <a:endParaRPr lang="en-US" b="1" dirty="0">
              <a:solidFill>
                <a:srgbClr val="FF0000"/>
              </a:solidFill>
            </a:endParaRPr>
          </a:p>
        </p:txBody>
      </p:sp>
      <p:graphicFrame>
        <p:nvGraphicFramePr>
          <p:cNvPr id="4" name="Diagram 3"/>
          <p:cNvGraphicFramePr/>
          <p:nvPr/>
        </p:nvGraphicFramePr>
        <p:xfrm>
          <a:off x="1143000" y="1828800"/>
          <a:ext cx="6400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6096000" y="381000"/>
            <a:ext cx="2286000" cy="1295400"/>
          </a:xfrm>
          <a:prstGeom prst="wedgeEllipseCallout">
            <a:avLst>
              <a:gd name="adj1" fmla="val -45000"/>
              <a:gd name="adj2" fmla="val 83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rPr>
              <a:t>Modernity</a:t>
            </a:r>
          </a:p>
          <a:p>
            <a:pPr algn="ctr"/>
            <a:endParaRPr lang="en-US" dirty="0"/>
          </a:p>
        </p:txBody>
      </p:sp>
      <p:sp>
        <p:nvSpPr>
          <p:cNvPr id="6" name="TextBox 5"/>
          <p:cNvSpPr txBox="1"/>
          <p:nvPr/>
        </p:nvSpPr>
        <p:spPr>
          <a:xfrm>
            <a:off x="6248400" y="6553200"/>
            <a:ext cx="2743200" cy="369332"/>
          </a:xfrm>
          <a:prstGeom prst="rect">
            <a:avLst/>
          </a:prstGeom>
          <a:noFill/>
        </p:spPr>
        <p:txBody>
          <a:bodyPr wrap="square" rtlCol="0">
            <a:spAutoFit/>
          </a:bodyPr>
          <a:lstStyle/>
          <a:p>
            <a:r>
              <a:rPr lang="en-US" dirty="0" smtClean="0"/>
              <a:t>Maher Y. ARAFAT 2011</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oto_0723.jpg"/>
          <p:cNvPicPr>
            <a:picLocks noGrp="1" noChangeAspect="1"/>
          </p:cNvPicPr>
          <p:nvPr>
            <p:ph idx="1"/>
          </p:nvPr>
        </p:nvPicPr>
        <p:blipFill>
          <a:blip r:embed="rId2" cstate="print"/>
          <a:stretch>
            <a:fillRect/>
          </a:stretch>
        </p:blipFill>
        <p:spPr>
          <a:xfrm>
            <a:off x="1" y="1"/>
            <a:ext cx="3276599" cy="4368798"/>
          </a:xfrm>
        </p:spPr>
      </p:pic>
      <p:sp>
        <p:nvSpPr>
          <p:cNvPr id="4" name="Footer Placeholder 3"/>
          <p:cNvSpPr>
            <a:spLocks noGrp="1"/>
          </p:cNvSpPr>
          <p:nvPr>
            <p:ph type="ftr" sz="quarter" idx="11"/>
          </p:nvPr>
        </p:nvSpPr>
        <p:spPr/>
        <p:txBody>
          <a:bodyPr/>
          <a:lstStyle/>
          <a:p>
            <a:r>
              <a:rPr lang="en-US" smtClean="0"/>
              <a:t>arafatmy@najah.edu</a:t>
            </a:r>
            <a:endParaRPr lang="en-US"/>
          </a:p>
        </p:txBody>
      </p:sp>
      <p:sp>
        <p:nvSpPr>
          <p:cNvPr id="5" name="Slide Number Placeholder 4"/>
          <p:cNvSpPr>
            <a:spLocks noGrp="1"/>
          </p:cNvSpPr>
          <p:nvPr>
            <p:ph type="sldNum" sz="quarter" idx="12"/>
          </p:nvPr>
        </p:nvSpPr>
        <p:spPr/>
        <p:txBody>
          <a:bodyPr/>
          <a:lstStyle/>
          <a:p>
            <a:fld id="{2FE8712E-372D-4D1E-ACAE-80949723F7FE}" type="slidenum">
              <a:rPr lang="en-US" smtClean="0"/>
              <a:pPr/>
              <a:t>21</a:t>
            </a:fld>
            <a:endParaRPr lang="en-US"/>
          </a:p>
        </p:txBody>
      </p:sp>
      <p:pic>
        <p:nvPicPr>
          <p:cNvPr id="7" name="Picture 2"/>
          <p:cNvPicPr>
            <a:picLocks noChangeAspect="1" noChangeArrowheads="1"/>
          </p:cNvPicPr>
          <p:nvPr/>
        </p:nvPicPr>
        <p:blipFill>
          <a:blip r:embed="rId3" cstate="print"/>
          <a:srcRect/>
          <a:stretch>
            <a:fillRect/>
          </a:stretch>
        </p:blipFill>
        <p:spPr bwMode="auto">
          <a:xfrm>
            <a:off x="0" y="2968625"/>
            <a:ext cx="9144000" cy="3889375"/>
          </a:xfrm>
          <a:prstGeom prst="rect">
            <a:avLst/>
          </a:prstGeom>
          <a:noFill/>
          <a:ln w="9525">
            <a:noFill/>
            <a:round/>
            <a:headEnd/>
            <a:tailEnd/>
          </a:ln>
          <a:effectLst/>
        </p:spPr>
      </p:pic>
      <p:sp>
        <p:nvSpPr>
          <p:cNvPr id="8" name="TextBox 7"/>
          <p:cNvSpPr txBox="1"/>
          <p:nvPr/>
        </p:nvSpPr>
        <p:spPr>
          <a:xfrm>
            <a:off x="3429000" y="217944"/>
            <a:ext cx="5562600" cy="2677656"/>
          </a:xfrm>
          <a:prstGeom prst="rect">
            <a:avLst/>
          </a:prstGeom>
          <a:noFill/>
        </p:spPr>
        <p:txBody>
          <a:bodyPr wrap="square" rtlCol="0">
            <a:spAutoFit/>
          </a:bodyPr>
          <a:lstStyle/>
          <a:p>
            <a:r>
              <a:rPr lang="en-AU" sz="2800" dirty="0" smtClean="0">
                <a:latin typeface="Tahoma" pitchFamily="34" charset="0"/>
                <a:ea typeface="Arial Unicode MS" pitchFamily="34" charset="-128"/>
                <a:cs typeface="Arial Unicode MS" pitchFamily="34" charset="-128"/>
              </a:rPr>
              <a:t>A learning space where students can plug in their laptop to digitally capture hand notes, surf the web, connect to university databases, watch a movie, tubes, blogs and participate in discussions.</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778" y="-381000"/>
            <a:ext cx="2900354" cy="1143000"/>
          </a:xfrm>
        </p:spPr>
        <p:txBody>
          <a:bodyPr/>
          <a:lstStyle/>
          <a:p>
            <a:r>
              <a:rPr lang="en-US" dirty="0" smtClean="0">
                <a:solidFill>
                  <a:srgbClr val="FF0000"/>
                </a:solidFill>
              </a:rPr>
              <a:t>Interactive</a:t>
            </a:r>
            <a:r>
              <a:rPr lang="en-US" dirty="0" smtClean="0"/>
              <a:t> </a:t>
            </a:r>
            <a:endParaRPr lang="en-US" dirty="0"/>
          </a:p>
        </p:txBody>
      </p:sp>
      <p:sp>
        <p:nvSpPr>
          <p:cNvPr id="4" name="Title 1"/>
          <p:cNvSpPr txBox="1">
            <a:spLocks/>
          </p:cNvSpPr>
          <p:nvPr/>
        </p:nvSpPr>
        <p:spPr bwMode="auto">
          <a:xfrm>
            <a:off x="5572132" y="76200"/>
            <a:ext cx="3429024"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smtClean="0">
                <a:ln>
                  <a:noFill/>
                </a:ln>
                <a:solidFill>
                  <a:srgbClr val="FFC000"/>
                </a:solidFill>
                <a:effectLst/>
                <a:uLnTx/>
                <a:uFillTx/>
                <a:latin typeface="+mj-lt"/>
                <a:ea typeface="+mj-ea"/>
                <a:cs typeface="+mj-cs"/>
              </a:rPr>
              <a:t>Participation </a:t>
            </a:r>
            <a:endParaRPr kumimoji="0" lang="en-US" sz="5000" b="0" i="0" u="none" strike="noStrike" kern="1200" cap="none" spc="0" normalizeH="0" baseline="0" noProof="0" dirty="0">
              <a:ln>
                <a:noFill/>
              </a:ln>
              <a:solidFill>
                <a:srgbClr val="FFC000"/>
              </a:solidFill>
              <a:effectLst/>
              <a:uLnTx/>
              <a:uFillTx/>
              <a:latin typeface="+mj-lt"/>
              <a:ea typeface="+mj-ea"/>
              <a:cs typeface="+mj-cs"/>
            </a:endParaRPr>
          </a:p>
        </p:txBody>
      </p:sp>
      <p:sp>
        <p:nvSpPr>
          <p:cNvPr id="5" name="Title 1"/>
          <p:cNvSpPr txBox="1">
            <a:spLocks/>
          </p:cNvSpPr>
          <p:nvPr/>
        </p:nvSpPr>
        <p:spPr bwMode="auto">
          <a:xfrm>
            <a:off x="3657600" y="457200"/>
            <a:ext cx="90009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In</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Title 1"/>
          <p:cNvSpPr txBox="1">
            <a:spLocks/>
          </p:cNvSpPr>
          <p:nvPr/>
        </p:nvSpPr>
        <p:spPr bwMode="auto">
          <a:xfrm>
            <a:off x="1371600" y="1524000"/>
            <a:ext cx="2900354" cy="70484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smtClean="0">
                <a:ln>
                  <a:noFill/>
                </a:ln>
                <a:solidFill>
                  <a:srgbClr val="00B0F0"/>
                </a:solidFill>
                <a:effectLst/>
                <a:uLnTx/>
                <a:uFillTx/>
                <a:latin typeface="+mj-lt"/>
                <a:ea typeface="+mj-ea"/>
                <a:cs typeface="+mj-cs"/>
              </a:rPr>
              <a:t>Meaning </a:t>
            </a:r>
            <a:endParaRPr kumimoji="0" lang="en-US" sz="5000" b="0" i="0" u="none" strike="noStrike" kern="1200" cap="none" spc="0" normalizeH="0" baseline="0" noProof="0" dirty="0">
              <a:ln>
                <a:noFill/>
              </a:ln>
              <a:solidFill>
                <a:srgbClr val="00B0F0"/>
              </a:solidFill>
              <a:effectLst/>
              <a:uLnTx/>
              <a:uFillTx/>
              <a:latin typeface="+mj-lt"/>
              <a:ea typeface="+mj-ea"/>
              <a:cs typeface="+mj-cs"/>
            </a:endParaRPr>
          </a:p>
        </p:txBody>
      </p:sp>
      <p:sp>
        <p:nvSpPr>
          <p:cNvPr id="7" name="Title 1"/>
          <p:cNvSpPr txBox="1">
            <a:spLocks/>
          </p:cNvSpPr>
          <p:nvPr/>
        </p:nvSpPr>
        <p:spPr bwMode="auto">
          <a:xfrm>
            <a:off x="571472" y="228600"/>
            <a:ext cx="2286016"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smtClean="0">
                <a:ln>
                  <a:noFill/>
                </a:ln>
                <a:solidFill>
                  <a:srgbClr val="00B050"/>
                </a:solidFill>
                <a:effectLst/>
                <a:uLnTx/>
                <a:uFillTx/>
                <a:latin typeface="+mj-lt"/>
                <a:ea typeface="+mj-ea"/>
                <a:cs typeface="+mj-cs"/>
              </a:rPr>
              <a:t>Socially</a:t>
            </a:r>
            <a:endParaRPr kumimoji="0" lang="en-US" sz="5000" b="0" i="0" u="none" strike="noStrike" kern="1200" cap="none" spc="0" normalizeH="0" baseline="0" noProof="0" dirty="0">
              <a:ln>
                <a:noFill/>
              </a:ln>
              <a:solidFill>
                <a:srgbClr val="00B050"/>
              </a:solidFill>
              <a:effectLst/>
              <a:uLnTx/>
              <a:uFillTx/>
              <a:latin typeface="+mj-lt"/>
              <a:ea typeface="+mj-ea"/>
              <a:cs typeface="+mj-cs"/>
            </a:endParaRPr>
          </a:p>
        </p:txBody>
      </p:sp>
      <p:sp>
        <p:nvSpPr>
          <p:cNvPr id="8" name="Title 1"/>
          <p:cNvSpPr txBox="1">
            <a:spLocks/>
          </p:cNvSpPr>
          <p:nvPr/>
        </p:nvSpPr>
        <p:spPr bwMode="auto">
          <a:xfrm>
            <a:off x="4162452" y="1524000"/>
            <a:ext cx="2466948" cy="78104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smtClean="0">
                <a:ln>
                  <a:noFill/>
                </a:ln>
                <a:effectLst/>
                <a:uLnTx/>
                <a:uFillTx/>
                <a:latin typeface="+mj-lt"/>
                <a:ea typeface="+mj-ea"/>
                <a:cs typeface="+mj-cs"/>
              </a:rPr>
              <a:t>Making</a:t>
            </a:r>
            <a:endParaRPr kumimoji="0" lang="en-US" sz="5000" b="0" i="0" u="none" strike="noStrike" kern="1200" cap="none" spc="0" normalizeH="0" baseline="0" noProof="0" dirty="0">
              <a:ln>
                <a:noFill/>
              </a:ln>
              <a:effectLst/>
              <a:uLnTx/>
              <a:uFillTx/>
              <a:latin typeface="+mj-lt"/>
              <a:ea typeface="+mj-ea"/>
              <a:cs typeface="+mj-cs"/>
            </a:endParaRPr>
          </a:p>
        </p:txBody>
      </p:sp>
      <p:pic>
        <p:nvPicPr>
          <p:cNvPr id="2050" name="Picture 2" descr="http://t0.gstatic.com/images?q=tbn:ANd9GcQ8FIcSZjwLdFa1oZwTOtcxwg5h98suiqwf1-Bj2p_X4Byv2uNjkg"/>
          <p:cNvPicPr>
            <a:picLocks noChangeAspect="1" noChangeArrowheads="1"/>
          </p:cNvPicPr>
          <p:nvPr/>
        </p:nvPicPr>
        <p:blipFill>
          <a:blip r:embed="rId3" cstate="print"/>
          <a:srcRect/>
          <a:stretch>
            <a:fillRect/>
          </a:stretch>
        </p:blipFill>
        <p:spPr bwMode="auto">
          <a:xfrm>
            <a:off x="1219200" y="2320413"/>
            <a:ext cx="6172200" cy="40041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5" presetClass="entr" presetSubtype="0" fill="hold" grpId="0" nodeType="afterEffect">
                                  <p:stCondLst>
                                    <p:cond delay="1000"/>
                                  </p:stCondLst>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strVal val="#ppt_w*0.70"/>
                                          </p:val>
                                        </p:tav>
                                        <p:tav tm="100000">
                                          <p:val>
                                            <p:strVal val="#ppt_w"/>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animEffect transition="in" filter="fade">
                                      <p:cBhvr>
                                        <p:cTn id="15" dur="2000"/>
                                        <p:tgtEl>
                                          <p:spTgt spid="2"/>
                                        </p:tgtEl>
                                      </p:cBhvr>
                                    </p:animEffect>
                                  </p:childTnLst>
                                </p:cTn>
                              </p:par>
                            </p:childTnLst>
                          </p:cTn>
                        </p:par>
                        <p:par>
                          <p:cTn id="16" fill="hold">
                            <p:stCondLst>
                              <p:cond delay="4000"/>
                            </p:stCondLst>
                            <p:childTnLst>
                              <p:par>
                                <p:cTn id="17" presetID="55"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par>
                          <p:cTn id="22" fill="hold">
                            <p:stCondLst>
                              <p:cond delay="5000"/>
                            </p:stCondLst>
                            <p:childTnLst>
                              <p:par>
                                <p:cTn id="23" presetID="55"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par>
                          <p:cTn id="28" fill="hold">
                            <p:stCondLst>
                              <p:cond delay="6000"/>
                            </p:stCondLst>
                            <p:childTnLst>
                              <p:par>
                                <p:cTn id="29" presetID="55"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0.70"/>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Effect transition="in" filter="fade">
                                      <p:cBhvr>
                                        <p:cTn id="33" dur="1000"/>
                                        <p:tgtEl>
                                          <p:spTgt spid="6"/>
                                        </p:tgtEl>
                                      </p:cBhvr>
                                    </p:animEffect>
                                  </p:childTnLst>
                                </p:cTn>
                              </p:par>
                            </p:childTnLst>
                          </p:cTn>
                        </p:par>
                        <p:par>
                          <p:cTn id="34" fill="hold">
                            <p:stCondLst>
                              <p:cond delay="7000"/>
                            </p:stCondLst>
                            <p:childTnLst>
                              <p:par>
                                <p:cTn id="35" presetID="55"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strVal val="#ppt_w*0.70"/>
                                          </p:val>
                                        </p:tav>
                                        <p:tav tm="100000">
                                          <p:val>
                                            <p:strVal val="#ppt_w"/>
                                          </p:val>
                                        </p:tav>
                                      </p:tavLst>
                                    </p:anim>
                                    <p:anim calcmode="lin" valueType="num">
                                      <p:cBhvr>
                                        <p:cTn id="38" dur="1000" fill="hold"/>
                                        <p:tgtEl>
                                          <p:spTgt spid="8"/>
                                        </p:tgtEl>
                                        <p:attrNameLst>
                                          <p:attrName>ppt_h</p:attrName>
                                        </p:attrNameLst>
                                      </p:cBhvr>
                                      <p:tavLst>
                                        <p:tav tm="0">
                                          <p:val>
                                            <p:strVal val="#ppt_h"/>
                                          </p:val>
                                        </p:tav>
                                        <p:tav tm="100000">
                                          <p:val>
                                            <p:strVal val="#ppt_h"/>
                                          </p:val>
                                        </p:tav>
                                      </p:tavLst>
                                    </p:anim>
                                    <p:animEffect transition="in" filter="fade">
                                      <p:cBhvr>
                                        <p:cTn id="3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Role</a:t>
            </a:r>
            <a:endParaRPr lang="en-US" dirty="0"/>
          </a:p>
        </p:txBody>
      </p:sp>
      <p:sp>
        <p:nvSpPr>
          <p:cNvPr id="3" name="Content Placeholder 2"/>
          <p:cNvSpPr>
            <a:spLocks noGrp="1"/>
          </p:cNvSpPr>
          <p:nvPr>
            <p:ph idx="1"/>
          </p:nvPr>
        </p:nvSpPr>
        <p:spPr/>
        <p:txBody>
          <a:bodyPr/>
          <a:lstStyle/>
          <a:p>
            <a:pPr marL="854075" lvl="0" indent="-854075">
              <a:buNone/>
            </a:pPr>
            <a:r>
              <a:rPr lang="en-US" dirty="0" smtClean="0"/>
              <a:t>Staff: Empowerment, How to teach?, 	</a:t>
            </a:r>
          </a:p>
          <a:p>
            <a:pPr marL="854075" lvl="0" indent="-854075">
              <a:buNone/>
            </a:pPr>
            <a:r>
              <a:rPr lang="en-US" dirty="0" smtClean="0"/>
              <a:t>          Centers for Excellence in Teaching.</a:t>
            </a:r>
          </a:p>
          <a:p>
            <a:pPr marL="854075" lvl="0" indent="-854075">
              <a:buNone/>
            </a:pPr>
            <a:endParaRPr lang="en-US" dirty="0" smtClean="0"/>
          </a:p>
          <a:p>
            <a:pPr lvl="0">
              <a:buNone/>
            </a:pPr>
            <a:r>
              <a:rPr lang="en-US" dirty="0" smtClean="0"/>
              <a:t>Student: Competency, skills, attitudes</a:t>
            </a:r>
          </a:p>
          <a:p>
            <a:pPr marL="1198563" lvl="0" indent="-1198563">
              <a:buNone/>
            </a:pPr>
            <a:endParaRPr lang="en-US" dirty="0" smtClean="0"/>
          </a:p>
          <a:p>
            <a:pPr marL="1198563" lvl="0" indent="-1198563">
              <a:buNone/>
            </a:pPr>
            <a:r>
              <a:rPr lang="en-US" dirty="0" smtClean="0"/>
              <a:t>Admin.: The need to restructure, the e-infrastructure, </a:t>
            </a:r>
            <a:r>
              <a:rPr lang="en-US" dirty="0" err="1" smtClean="0"/>
              <a:t>edu</a:t>
            </a:r>
            <a:r>
              <a:rPr lang="en-US" dirty="0" smtClean="0"/>
              <a:t>-resources, Non-curricula activities, Learning Environment, Learning Spaces</a:t>
            </a:r>
          </a:p>
          <a:p>
            <a:pPr>
              <a:buNone/>
            </a:pPr>
            <a:endParaRPr lang="en-US" dirty="0"/>
          </a:p>
        </p:txBody>
      </p:sp>
      <p:sp>
        <p:nvSpPr>
          <p:cNvPr id="4" name="Footer Placeholder 3"/>
          <p:cNvSpPr>
            <a:spLocks noGrp="1"/>
          </p:cNvSpPr>
          <p:nvPr>
            <p:ph type="ftr" sz="quarter" idx="11"/>
          </p:nvPr>
        </p:nvSpPr>
        <p:spPr/>
        <p:txBody>
          <a:bodyPr/>
          <a:lstStyle/>
          <a:p>
            <a:r>
              <a:rPr lang="en-US" smtClean="0"/>
              <a:t>arafatmy@najah.edu</a:t>
            </a:r>
            <a:endParaRPr lang="en-US"/>
          </a:p>
        </p:txBody>
      </p:sp>
      <p:sp>
        <p:nvSpPr>
          <p:cNvPr id="5" name="Slide Number Placeholder 4"/>
          <p:cNvSpPr>
            <a:spLocks noGrp="1"/>
          </p:cNvSpPr>
          <p:nvPr>
            <p:ph type="sldNum" sz="quarter" idx="12"/>
          </p:nvPr>
        </p:nvSpPr>
        <p:spPr/>
        <p:txBody>
          <a:bodyPr/>
          <a:lstStyle/>
          <a:p>
            <a:fld id="{2FE8712E-372D-4D1E-ACAE-80949723F7FE}"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18488"/>
          </a:xfrm>
        </p:spPr>
        <p:txBody>
          <a:bodyPr>
            <a:normAutofit/>
          </a:bodyPr>
          <a:lstStyle/>
          <a:p>
            <a:r>
              <a:rPr lang="en-US" dirty="0" smtClean="0"/>
              <a:t>Teachers’ Role</a:t>
            </a:r>
            <a:br>
              <a:rPr lang="en-US" dirty="0" smtClean="0"/>
            </a:br>
            <a:r>
              <a:rPr lang="en-US" dirty="0" smtClean="0"/>
              <a:t> </a:t>
            </a:r>
            <a:r>
              <a:rPr lang="en-US" sz="4000" dirty="0" smtClean="0"/>
              <a:t>What to teach? </a:t>
            </a:r>
            <a:r>
              <a:rPr lang="en-US" sz="4000" dirty="0" smtClean="0">
                <a:solidFill>
                  <a:srgbClr val="FF0000"/>
                </a:solidFill>
              </a:rPr>
              <a:t>or</a:t>
            </a:r>
            <a:r>
              <a:rPr lang="en-US" sz="4000" dirty="0" smtClean="0"/>
              <a:t> How to teach?</a:t>
            </a:r>
            <a:endParaRPr lang="en-US" dirty="0"/>
          </a:p>
        </p:txBody>
      </p:sp>
      <p:sp>
        <p:nvSpPr>
          <p:cNvPr id="3" name="Content Placeholder 2"/>
          <p:cNvSpPr>
            <a:spLocks noGrp="1"/>
          </p:cNvSpPr>
          <p:nvPr>
            <p:ph idx="1"/>
          </p:nvPr>
        </p:nvSpPr>
        <p:spPr/>
        <p:txBody>
          <a:bodyPr/>
          <a:lstStyle/>
          <a:p>
            <a:pPr marL="0" marR="0">
              <a:lnSpc>
                <a:spcPct val="115000"/>
              </a:lnSpc>
              <a:spcBef>
                <a:spcPts val="0"/>
              </a:spcBef>
              <a:spcAft>
                <a:spcPts val="1000"/>
              </a:spcAft>
              <a:buNone/>
            </a:pPr>
            <a:r>
              <a:rPr lang="en-US" dirty="0" smtClean="0">
                <a:latin typeface="Calibri"/>
                <a:ea typeface="Times New Roman"/>
                <a:cs typeface="Arial"/>
              </a:rPr>
              <a:t>“What happens to another person in your presence is a function of who you are and not what you know.”</a:t>
            </a:r>
          </a:p>
          <a:p>
            <a:pPr algn="r">
              <a:buNone/>
            </a:pPr>
            <a:r>
              <a:rPr lang="en-US" dirty="0" smtClean="0">
                <a:latin typeface="Calibri"/>
                <a:ea typeface="Times New Roman"/>
                <a:cs typeface="Arial"/>
              </a:rPr>
              <a:t>(from Ram </a:t>
            </a:r>
            <a:r>
              <a:rPr lang="en-US" dirty="0" err="1" smtClean="0">
                <a:latin typeface="Calibri"/>
                <a:ea typeface="Times New Roman"/>
                <a:cs typeface="Arial"/>
              </a:rPr>
              <a:t>Dass</a:t>
            </a:r>
            <a:r>
              <a:rPr lang="en-US" dirty="0" smtClean="0">
                <a:latin typeface="Calibri"/>
                <a:ea typeface="Times New Roman"/>
                <a:cs typeface="Arial"/>
              </a:rPr>
              <a:t>, The Only Dance There Is)</a:t>
            </a:r>
          </a:p>
          <a:p>
            <a:pPr algn="r">
              <a:buNone/>
            </a:pPr>
            <a:endParaRPr lang="en-US" dirty="0" smtClean="0">
              <a:latin typeface="Calibri"/>
              <a:ea typeface="Times New Roman"/>
              <a:cs typeface="Arial"/>
            </a:endParaRPr>
          </a:p>
          <a:p>
            <a:pPr algn="r">
              <a:buNone/>
            </a:pPr>
            <a:r>
              <a:rPr lang="ar-SA" dirty="0" smtClean="0"/>
              <a:t>تأثيرنا على الآخرين ... هو نتيجة لشخصيتنا، وليس نتيجة المعرفة لدينا“</a:t>
            </a:r>
            <a:endParaRPr lang="en-US" dirty="0" smtClean="0"/>
          </a:p>
          <a:p>
            <a:r>
              <a:rPr lang="en-US" dirty="0" smtClean="0"/>
              <a:t>The need to have 360</a:t>
            </a:r>
            <a:r>
              <a:rPr lang="ar-SA" dirty="0" smtClean="0"/>
              <a:t>°</a:t>
            </a:r>
            <a:r>
              <a:rPr lang="en-US" dirty="0" smtClean="0"/>
              <a:t> view of our students.</a:t>
            </a:r>
          </a:p>
          <a:p>
            <a:r>
              <a:rPr lang="en-US" dirty="0" smtClean="0"/>
              <a:t>Teaching, at its best, sometimes, its clowning.</a:t>
            </a:r>
          </a:p>
          <a:p>
            <a:pPr>
              <a:buNone/>
            </a:pPr>
            <a:endParaRPr lang="en-US" dirty="0"/>
          </a:p>
        </p:txBody>
      </p:sp>
      <p:sp>
        <p:nvSpPr>
          <p:cNvPr id="4" name="Footer Placeholder 3"/>
          <p:cNvSpPr>
            <a:spLocks noGrp="1"/>
          </p:cNvSpPr>
          <p:nvPr>
            <p:ph type="ftr" sz="quarter" idx="11"/>
          </p:nvPr>
        </p:nvSpPr>
        <p:spPr/>
        <p:txBody>
          <a:bodyPr/>
          <a:lstStyle/>
          <a:p>
            <a:r>
              <a:rPr lang="en-US" smtClean="0"/>
              <a:t>arafatmy@najah.edu</a:t>
            </a:r>
            <a:endParaRPr lang="en-US"/>
          </a:p>
        </p:txBody>
      </p:sp>
      <p:sp>
        <p:nvSpPr>
          <p:cNvPr id="5" name="Slide Number Placeholder 4"/>
          <p:cNvSpPr>
            <a:spLocks noGrp="1"/>
          </p:cNvSpPr>
          <p:nvPr>
            <p:ph type="sldNum" sz="quarter" idx="12"/>
          </p:nvPr>
        </p:nvSpPr>
        <p:spPr/>
        <p:txBody>
          <a:bodyPr/>
          <a:lstStyle/>
          <a:p>
            <a:fld id="{2FE8712E-372D-4D1E-ACAE-80949723F7FE}"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ea typeface="Times New Roman"/>
                <a:cs typeface="Arial"/>
              </a:rPr>
              <a:t>المدرسون نوعان:</a:t>
            </a:r>
            <a:endParaRPr lang="en-US" dirty="0"/>
          </a:p>
        </p:txBody>
      </p:sp>
      <p:sp>
        <p:nvSpPr>
          <p:cNvPr id="3" name="Content Placeholder 2"/>
          <p:cNvSpPr>
            <a:spLocks noGrp="1"/>
          </p:cNvSpPr>
          <p:nvPr>
            <p:ph idx="1"/>
          </p:nvPr>
        </p:nvSpPr>
        <p:spPr>
          <a:xfrm>
            <a:off x="457200" y="1935480"/>
            <a:ext cx="8229600" cy="2026920"/>
          </a:xfrm>
        </p:spPr>
        <p:txBody>
          <a:bodyPr>
            <a:normAutofit/>
          </a:bodyPr>
          <a:lstStyle/>
          <a:p>
            <a:pPr marL="342900" marR="0" lvl="0" indent="-342900" algn="r" rtl="1">
              <a:lnSpc>
                <a:spcPct val="115000"/>
              </a:lnSpc>
              <a:spcBef>
                <a:spcPts val="0"/>
              </a:spcBef>
              <a:spcAft>
                <a:spcPts val="1000"/>
              </a:spcAft>
              <a:buNone/>
            </a:pPr>
            <a:r>
              <a:rPr lang="ar-SA" dirty="0" smtClean="0">
                <a:latin typeface="Calibri"/>
                <a:ea typeface="Times New Roman"/>
                <a:cs typeface="Arial"/>
              </a:rPr>
              <a:t>اما مدرس متمكن.</a:t>
            </a:r>
          </a:p>
          <a:p>
            <a:pPr marL="342900" marR="0" lvl="0" indent="-342900" algn="r" rtl="1">
              <a:lnSpc>
                <a:spcPct val="115000"/>
              </a:lnSpc>
              <a:spcBef>
                <a:spcPts val="0"/>
              </a:spcBef>
              <a:spcAft>
                <a:spcPts val="1000"/>
              </a:spcAft>
              <a:buNone/>
            </a:pPr>
            <a:r>
              <a:rPr lang="ar-SA" dirty="0" smtClean="0">
                <a:latin typeface="Calibri"/>
                <a:ea typeface="Times New Roman"/>
                <a:cs typeface="Arial"/>
              </a:rPr>
              <a:t>او </a:t>
            </a:r>
            <a:endParaRPr lang="en-US" dirty="0" smtClean="0">
              <a:latin typeface="Calibri"/>
              <a:ea typeface="Times New Roman"/>
              <a:cs typeface="Arial"/>
            </a:endParaRPr>
          </a:p>
          <a:p>
            <a:pPr marL="342900" marR="0" lvl="0" indent="-342900" algn="r" rtl="1">
              <a:lnSpc>
                <a:spcPct val="115000"/>
              </a:lnSpc>
              <a:spcBef>
                <a:spcPts val="0"/>
              </a:spcBef>
              <a:spcAft>
                <a:spcPts val="1000"/>
              </a:spcAft>
              <a:buNone/>
            </a:pPr>
            <a:r>
              <a:rPr lang="ar-SA" dirty="0" smtClean="0">
                <a:latin typeface="Calibri"/>
                <a:ea typeface="Times New Roman"/>
                <a:cs typeface="Arial"/>
              </a:rPr>
              <a:t>المدرس القدوة.</a:t>
            </a:r>
          </a:p>
          <a:p>
            <a:pPr marL="342900" marR="0" lvl="0" indent="-342900" algn="r" rtl="1">
              <a:lnSpc>
                <a:spcPct val="115000"/>
              </a:lnSpc>
              <a:spcBef>
                <a:spcPts val="0"/>
              </a:spcBef>
              <a:spcAft>
                <a:spcPts val="1000"/>
              </a:spcAft>
              <a:buNone/>
            </a:pPr>
            <a:endParaRPr lang="en-US" dirty="0" smtClean="0">
              <a:latin typeface="Calibri"/>
              <a:ea typeface="Times New Roman"/>
              <a:cs typeface="Arial"/>
            </a:endParaRPr>
          </a:p>
          <a:p>
            <a:endParaRPr lang="en-US" dirty="0"/>
          </a:p>
        </p:txBody>
      </p:sp>
      <p:sp>
        <p:nvSpPr>
          <p:cNvPr id="4" name="Footer Placeholder 3"/>
          <p:cNvSpPr>
            <a:spLocks noGrp="1"/>
          </p:cNvSpPr>
          <p:nvPr>
            <p:ph type="ftr" sz="quarter" idx="11"/>
          </p:nvPr>
        </p:nvSpPr>
        <p:spPr/>
        <p:txBody>
          <a:bodyPr/>
          <a:lstStyle/>
          <a:p>
            <a:r>
              <a:rPr lang="en-US" smtClean="0"/>
              <a:t>arafatmy@najah.edu</a:t>
            </a:r>
            <a:endParaRPr lang="en-US"/>
          </a:p>
        </p:txBody>
      </p:sp>
      <p:sp>
        <p:nvSpPr>
          <p:cNvPr id="5" name="Slide Number Placeholder 4"/>
          <p:cNvSpPr>
            <a:spLocks noGrp="1"/>
          </p:cNvSpPr>
          <p:nvPr>
            <p:ph type="sldNum" sz="quarter" idx="12"/>
          </p:nvPr>
        </p:nvSpPr>
        <p:spPr/>
        <p:txBody>
          <a:bodyPr/>
          <a:lstStyle/>
          <a:p>
            <a:fld id="{2FE8712E-372D-4D1E-ACAE-80949723F7FE}" type="slidenum">
              <a:rPr lang="en-US" smtClean="0"/>
              <a:pPr/>
              <a:t>25</a:t>
            </a:fld>
            <a:endParaRPr lang="en-US"/>
          </a:p>
        </p:txBody>
      </p:sp>
      <p:sp>
        <p:nvSpPr>
          <p:cNvPr id="6" name="TextBox 5"/>
          <p:cNvSpPr txBox="1"/>
          <p:nvPr/>
        </p:nvSpPr>
        <p:spPr>
          <a:xfrm>
            <a:off x="838200" y="3962400"/>
            <a:ext cx="7848600" cy="622222"/>
          </a:xfrm>
          <a:prstGeom prst="rect">
            <a:avLst/>
          </a:prstGeom>
          <a:noFill/>
        </p:spPr>
        <p:txBody>
          <a:bodyPr wrap="square" rtlCol="0">
            <a:spAutoFit/>
          </a:bodyPr>
          <a:lstStyle/>
          <a:p>
            <a:pPr marL="342900" marR="0" lvl="0" indent="-342900" algn="r" rtl="1">
              <a:lnSpc>
                <a:spcPct val="115000"/>
              </a:lnSpc>
              <a:spcBef>
                <a:spcPts val="0"/>
              </a:spcBef>
              <a:spcAft>
                <a:spcPts val="1000"/>
              </a:spcAft>
              <a:buNone/>
            </a:pPr>
            <a:r>
              <a:rPr lang="ar-SA" sz="3200" dirty="0" smtClean="0">
                <a:latin typeface="Calibri"/>
                <a:ea typeface="Times New Roman"/>
                <a:cs typeface="Arial"/>
              </a:rPr>
              <a:t>لماذا لا يكون المدرس مبدعاً، اي ( قدوة متمكن)</a:t>
            </a:r>
            <a:endParaRPr lang="en-US" sz="3200" dirty="0" smtClean="0">
              <a:latin typeface="Calibri"/>
              <a:ea typeface="Times New Roman"/>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Learner Role</a:t>
            </a:r>
            <a:endParaRPr lang="en-US" dirty="0"/>
          </a:p>
        </p:txBody>
      </p:sp>
      <p:sp>
        <p:nvSpPr>
          <p:cNvPr id="3" name="Content Placeholder 2"/>
          <p:cNvSpPr>
            <a:spLocks noGrp="1"/>
          </p:cNvSpPr>
          <p:nvPr>
            <p:ph idx="1"/>
          </p:nvPr>
        </p:nvSpPr>
        <p:spPr>
          <a:xfrm>
            <a:off x="457200" y="1935480"/>
            <a:ext cx="8229600" cy="3322320"/>
          </a:xfrm>
        </p:spPr>
        <p:txBody>
          <a:bodyPr/>
          <a:lstStyle/>
          <a:p>
            <a:r>
              <a:rPr lang="en-US" dirty="0" smtClean="0"/>
              <a:t>Our duty is to help learner to become active learner, with personal agency to be:</a:t>
            </a:r>
          </a:p>
          <a:p>
            <a:pPr lvl="0"/>
            <a:r>
              <a:rPr lang="en-US" dirty="0" smtClean="0"/>
              <a:t>Self-directed.</a:t>
            </a:r>
          </a:p>
          <a:p>
            <a:pPr lvl="0"/>
            <a:r>
              <a:rPr lang="en-US" dirty="0" smtClean="0"/>
              <a:t>Intrinsically curious.</a:t>
            </a:r>
          </a:p>
          <a:p>
            <a:pPr lvl="0"/>
            <a:r>
              <a:rPr lang="en-US" dirty="0" smtClean="0"/>
              <a:t>Motivated to learn.</a:t>
            </a:r>
          </a:p>
          <a:p>
            <a:pPr lvl="0"/>
            <a:r>
              <a:rPr lang="en-US" dirty="0" smtClean="0"/>
              <a:t>Self monitoring and self correcting.</a:t>
            </a:r>
          </a:p>
          <a:p>
            <a:pPr>
              <a:buNone/>
            </a:pPr>
            <a:endParaRPr lang="en-US" dirty="0"/>
          </a:p>
        </p:txBody>
      </p:sp>
      <p:sp>
        <p:nvSpPr>
          <p:cNvPr id="4" name="Footer Placeholder 3"/>
          <p:cNvSpPr>
            <a:spLocks noGrp="1"/>
          </p:cNvSpPr>
          <p:nvPr>
            <p:ph type="ftr" sz="quarter" idx="11"/>
          </p:nvPr>
        </p:nvSpPr>
        <p:spPr/>
        <p:txBody>
          <a:bodyPr/>
          <a:lstStyle/>
          <a:p>
            <a:r>
              <a:rPr lang="en-US" smtClean="0"/>
              <a:t>arafatmy@najah.edu</a:t>
            </a:r>
            <a:endParaRPr lang="en-US"/>
          </a:p>
        </p:txBody>
      </p:sp>
      <p:sp>
        <p:nvSpPr>
          <p:cNvPr id="5" name="Slide Number Placeholder 4"/>
          <p:cNvSpPr>
            <a:spLocks noGrp="1"/>
          </p:cNvSpPr>
          <p:nvPr>
            <p:ph type="sldNum" sz="quarter" idx="12"/>
          </p:nvPr>
        </p:nvSpPr>
        <p:spPr/>
        <p:txBody>
          <a:bodyPr/>
          <a:lstStyle/>
          <a:p>
            <a:fld id="{2FE8712E-372D-4D1E-ACAE-80949723F7FE}"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rmAutofit fontScale="90000"/>
          </a:bodyPr>
          <a:lstStyle/>
          <a:p>
            <a:r>
              <a:rPr lang="en-US" dirty="0" smtClean="0"/>
              <a:t>Things that we do not need?</a:t>
            </a:r>
            <a:endParaRPr lang="en-US" dirty="0"/>
          </a:p>
        </p:txBody>
      </p:sp>
      <p:sp>
        <p:nvSpPr>
          <p:cNvPr id="4" name="Footer Placeholder 3"/>
          <p:cNvSpPr>
            <a:spLocks noGrp="1"/>
          </p:cNvSpPr>
          <p:nvPr>
            <p:ph type="ftr" sz="quarter" idx="11"/>
          </p:nvPr>
        </p:nvSpPr>
        <p:spPr/>
        <p:txBody>
          <a:bodyPr/>
          <a:lstStyle/>
          <a:p>
            <a:r>
              <a:rPr lang="en-US" smtClean="0"/>
              <a:t>arafatmy@najah.edu</a:t>
            </a:r>
            <a:endParaRPr lang="en-US"/>
          </a:p>
        </p:txBody>
      </p:sp>
      <p:sp>
        <p:nvSpPr>
          <p:cNvPr id="5" name="Slide Number Placeholder 4"/>
          <p:cNvSpPr>
            <a:spLocks noGrp="1"/>
          </p:cNvSpPr>
          <p:nvPr>
            <p:ph type="sldNum" sz="quarter" idx="12"/>
          </p:nvPr>
        </p:nvSpPr>
        <p:spPr/>
        <p:txBody>
          <a:bodyPr/>
          <a:lstStyle/>
          <a:p>
            <a:fld id="{2FE8712E-372D-4D1E-ACAE-80949723F7FE}" type="slidenum">
              <a:rPr lang="en-US" smtClean="0"/>
              <a:pPr/>
              <a:t>27</a:t>
            </a:fld>
            <a:endParaRPr lang="en-US"/>
          </a:p>
        </p:txBody>
      </p:sp>
      <p:sp>
        <p:nvSpPr>
          <p:cNvPr id="9" name="Isosceles Triangle 8"/>
          <p:cNvSpPr/>
          <p:nvPr/>
        </p:nvSpPr>
        <p:spPr>
          <a:xfrm>
            <a:off x="2590800" y="2743200"/>
            <a:ext cx="3657600" cy="2895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57600" y="1447800"/>
            <a:ext cx="1524000" cy="1371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Thought Control</a:t>
            </a:r>
            <a:endParaRPr lang="en-US" dirty="0"/>
          </a:p>
        </p:txBody>
      </p:sp>
      <p:sp>
        <p:nvSpPr>
          <p:cNvPr id="11" name="Oval 10"/>
          <p:cNvSpPr/>
          <p:nvPr/>
        </p:nvSpPr>
        <p:spPr>
          <a:xfrm>
            <a:off x="1143000" y="5105400"/>
            <a:ext cx="1524000" cy="1371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Thought Control</a:t>
            </a:r>
            <a:endParaRPr lang="en-US" dirty="0">
              <a:solidFill>
                <a:srgbClr val="FFFF00"/>
              </a:solidFill>
            </a:endParaRPr>
          </a:p>
        </p:txBody>
      </p:sp>
      <p:sp>
        <p:nvSpPr>
          <p:cNvPr id="12" name="Oval 11"/>
          <p:cNvSpPr/>
          <p:nvPr/>
        </p:nvSpPr>
        <p:spPr>
          <a:xfrm>
            <a:off x="6172200" y="5105400"/>
            <a:ext cx="1524000" cy="1371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Thought Control</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lstStyle/>
          <a:p>
            <a:r>
              <a:rPr lang="en-US" dirty="0" smtClean="0"/>
              <a:t>What do we need?</a:t>
            </a:r>
            <a:endParaRPr lang="en-US" dirty="0"/>
          </a:p>
        </p:txBody>
      </p:sp>
      <p:sp>
        <p:nvSpPr>
          <p:cNvPr id="3" name="Content Placeholder 2"/>
          <p:cNvSpPr>
            <a:spLocks noGrp="1"/>
          </p:cNvSpPr>
          <p:nvPr>
            <p:ph idx="1"/>
          </p:nvPr>
        </p:nvSpPr>
        <p:spPr>
          <a:xfrm>
            <a:off x="457200" y="2819400"/>
            <a:ext cx="8229600" cy="3398520"/>
          </a:xfrm>
        </p:spPr>
        <p:txBody>
          <a:bodyPr>
            <a:normAutofit fontScale="92500" lnSpcReduction="20000"/>
          </a:bodyPr>
          <a:lstStyle/>
          <a:p>
            <a:pPr lvl="0"/>
            <a:r>
              <a:rPr lang="en-US" dirty="0" smtClean="0"/>
              <a:t>Acknowledge the responsibility to craft  e-enabled Learning Environment.</a:t>
            </a:r>
          </a:p>
          <a:p>
            <a:pPr lvl="0"/>
            <a:r>
              <a:rPr lang="en-US" dirty="0" smtClean="0"/>
              <a:t>Ability to identify problem, opportunity, need</a:t>
            </a:r>
          </a:p>
          <a:p>
            <a:pPr lvl="0"/>
            <a:r>
              <a:rPr lang="en-US" dirty="0" smtClean="0"/>
              <a:t>Work harder, learn faster, think sharper.</a:t>
            </a:r>
          </a:p>
          <a:p>
            <a:pPr lvl="0"/>
            <a:r>
              <a:rPr lang="en-US" dirty="0" smtClean="0"/>
              <a:t>Develop skills, values, and attitudes</a:t>
            </a:r>
          </a:p>
          <a:p>
            <a:pPr lvl="0"/>
            <a:r>
              <a:rPr lang="en-US" dirty="0" smtClean="0"/>
              <a:t>Freedom to think. Not accept things as they are to generate new ideas.</a:t>
            </a:r>
          </a:p>
          <a:p>
            <a:pPr lvl="0"/>
            <a:r>
              <a:rPr lang="en-US" dirty="0" smtClean="0"/>
              <a:t>No fear of making mistakes, as we learn better from our mistakes.</a:t>
            </a:r>
          </a:p>
          <a:p>
            <a:pPr>
              <a:buNone/>
            </a:pPr>
            <a:endParaRPr lang="en-US" dirty="0"/>
          </a:p>
        </p:txBody>
      </p:sp>
      <p:sp>
        <p:nvSpPr>
          <p:cNvPr id="4" name="Footer Placeholder 3"/>
          <p:cNvSpPr>
            <a:spLocks noGrp="1"/>
          </p:cNvSpPr>
          <p:nvPr>
            <p:ph type="ftr" sz="quarter" idx="11"/>
          </p:nvPr>
        </p:nvSpPr>
        <p:spPr/>
        <p:txBody>
          <a:bodyPr/>
          <a:lstStyle/>
          <a:p>
            <a:r>
              <a:rPr lang="en-US" smtClean="0"/>
              <a:t>arafatmy@najah.edu</a:t>
            </a:r>
            <a:endParaRPr lang="en-US"/>
          </a:p>
        </p:txBody>
      </p:sp>
      <p:sp>
        <p:nvSpPr>
          <p:cNvPr id="5" name="Slide Number Placeholder 4"/>
          <p:cNvSpPr>
            <a:spLocks noGrp="1"/>
          </p:cNvSpPr>
          <p:nvPr>
            <p:ph type="sldNum" sz="quarter" idx="12"/>
          </p:nvPr>
        </p:nvSpPr>
        <p:spPr/>
        <p:txBody>
          <a:bodyPr/>
          <a:lstStyle/>
          <a:p>
            <a:fld id="{2FE8712E-372D-4D1E-ACAE-80949723F7FE}" type="slidenum">
              <a:rPr lang="en-US" smtClean="0"/>
              <a:pPr/>
              <a:t>28</a:t>
            </a:fld>
            <a:endParaRPr lang="en-US"/>
          </a:p>
        </p:txBody>
      </p:sp>
      <p:sp>
        <p:nvSpPr>
          <p:cNvPr id="6" name="TextBox 5"/>
          <p:cNvSpPr txBox="1"/>
          <p:nvPr/>
        </p:nvSpPr>
        <p:spPr>
          <a:xfrm>
            <a:off x="457200" y="1447800"/>
            <a:ext cx="8077200" cy="892552"/>
          </a:xfrm>
          <a:prstGeom prst="rect">
            <a:avLst/>
          </a:prstGeom>
          <a:noFill/>
        </p:spPr>
        <p:txBody>
          <a:bodyPr wrap="square" rtlCol="0">
            <a:spAutoFit/>
          </a:bodyPr>
          <a:lstStyle/>
          <a:p>
            <a:r>
              <a:rPr lang="en-US" sz="2600" dirty="0" smtClean="0"/>
              <a:t>we need an innovation oriented system, focusing on solving real-life problems and challenges, globally.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00063" y="4214813"/>
            <a:ext cx="8215312" cy="1643062"/>
          </a:xfrm>
        </p:spPr>
        <p:txBody>
          <a:bodyPr/>
          <a:lstStyle/>
          <a:p>
            <a:pPr eaLnBrk="1" hangingPunct="1"/>
            <a:r>
              <a:rPr lang="en-US" sz="4400" smtClean="0"/>
              <a:t>“The harder the conflict the more glorious the triumph”</a:t>
            </a:r>
            <a:r>
              <a:rPr lang="en-US" smtClean="0"/>
              <a:t> </a:t>
            </a:r>
            <a:r>
              <a:rPr lang="en-US" sz="2400" smtClean="0"/>
              <a:t>Thomas Paine  1776</a:t>
            </a:r>
            <a:endParaRPr lang="en-GB" sz="2400" smtClean="0"/>
          </a:p>
        </p:txBody>
      </p:sp>
      <p:pic>
        <p:nvPicPr>
          <p:cNvPr id="5" name="Picture 4" descr="little chalenge.jpg"/>
          <p:cNvPicPr>
            <a:picLocks noChangeAspect="1"/>
          </p:cNvPicPr>
          <p:nvPr/>
        </p:nvPicPr>
        <p:blipFill>
          <a:blip r:embed="rId2" cstate="print"/>
          <a:srcRect/>
          <a:stretch>
            <a:fillRect/>
          </a:stretch>
        </p:blipFill>
        <p:spPr bwMode="auto">
          <a:xfrm>
            <a:off x="3857620" y="571480"/>
            <a:ext cx="4781552" cy="37189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Snip Diagonal Corner Rectangle 3"/>
          <p:cNvSpPr/>
          <p:nvPr/>
        </p:nvSpPr>
        <p:spPr>
          <a:xfrm>
            <a:off x="142875" y="1428750"/>
            <a:ext cx="3429000" cy="2143125"/>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If  not us, … WHO?</a:t>
            </a:r>
          </a:p>
          <a:p>
            <a:pPr algn="ctr">
              <a:defRPr/>
            </a:pPr>
            <a:r>
              <a:rPr lang="en-US" sz="2400" dirty="0"/>
              <a:t>If not now, … WHEN?</a:t>
            </a:r>
          </a:p>
        </p:txBody>
      </p:sp>
      <p:sp>
        <p:nvSpPr>
          <p:cNvPr id="6" name="Footer Placeholder 5"/>
          <p:cNvSpPr>
            <a:spLocks noGrp="1"/>
          </p:cNvSpPr>
          <p:nvPr>
            <p:ph type="ftr" sz="quarter" idx="11"/>
          </p:nvPr>
        </p:nvSpPr>
        <p:spPr/>
        <p:txBody>
          <a:bodyPr/>
          <a:lstStyle/>
          <a:p>
            <a:pPr>
              <a:defRPr/>
            </a:pPr>
            <a:r>
              <a:rPr lang="ar-SA" smtClean="0"/>
              <a:t>ماهر عرفات                             </a:t>
            </a:r>
            <a:r>
              <a:rPr lang="en-US" smtClean="0"/>
              <a:t>Maher ARAFAT</a:t>
            </a:r>
            <a:endParaRPr lang="en-US"/>
          </a:p>
        </p:txBody>
      </p:sp>
      <p:sp>
        <p:nvSpPr>
          <p:cNvPr id="7" name="TextBox 6"/>
          <p:cNvSpPr txBox="1"/>
          <p:nvPr/>
        </p:nvSpPr>
        <p:spPr>
          <a:xfrm>
            <a:off x="381000" y="449759"/>
            <a:ext cx="3200400" cy="769441"/>
          </a:xfrm>
          <a:prstGeom prst="rect">
            <a:avLst/>
          </a:prstGeom>
          <a:noFill/>
        </p:spPr>
        <p:txBody>
          <a:bodyPr wrap="square" rtlCol="0">
            <a:spAutoFit/>
          </a:bodyPr>
          <a:lstStyle/>
          <a:p>
            <a:r>
              <a:rPr lang="en-US" sz="4400" dirty="0" smtClean="0">
                <a:latin typeface="Arial Rounded MT Bold" pitchFamily="34" charset="0"/>
              </a:rPr>
              <a:t>Thank You</a:t>
            </a:r>
            <a:endParaRPr lang="en-US" dirty="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504825" y="444500"/>
            <a:ext cx="8067675" cy="639763"/>
          </a:xfrm>
          <a:prstGeom prst="rect">
            <a:avLst/>
          </a:prstGeom>
          <a:noFill/>
          <a:ln w="9525">
            <a:noFill/>
            <a:round/>
            <a:headEnd/>
            <a:tailEnd/>
          </a:ln>
          <a:effectLst/>
        </p:spPr>
        <p:txBody>
          <a:bodyPr lIns="90000" tIns="46800" rIns="90000" bIns="46800" anchor="ctr"/>
          <a:lstStyle/>
          <a:p>
            <a:pPr algn="ct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3800" dirty="0">
                <a:latin typeface="Tahoma" pitchFamily="34" charset="0"/>
                <a:ea typeface="Arial Unicode MS" pitchFamily="34" charset="-128"/>
                <a:cs typeface="Arial Unicode MS" pitchFamily="34" charset="-128"/>
              </a:rPr>
              <a:t>Three </a:t>
            </a:r>
            <a:r>
              <a:rPr lang="en-AU" sz="3800" dirty="0" smtClean="0">
                <a:latin typeface="Tahoma" pitchFamily="34" charset="0"/>
                <a:ea typeface="Arial Unicode MS" pitchFamily="34" charset="-128"/>
                <a:cs typeface="Arial Unicode MS" pitchFamily="34" charset="-128"/>
              </a:rPr>
              <a:t>Paradigm shifts </a:t>
            </a:r>
            <a:r>
              <a:rPr lang="en-AU" sz="1400" dirty="0" smtClean="0">
                <a:latin typeface="Tahoma" pitchFamily="34" charset="0"/>
                <a:ea typeface="Arial Unicode MS" pitchFamily="34" charset="-128"/>
                <a:cs typeface="Arial Unicode MS" pitchFamily="34" charset="-128"/>
              </a:rPr>
              <a:t>(Eijkman,2009)</a:t>
            </a:r>
            <a:endParaRPr lang="en-AU" sz="3800" dirty="0">
              <a:latin typeface="Tahoma" pitchFamily="34" charset="0"/>
              <a:ea typeface="Arial Unicode MS" pitchFamily="34" charset="-128"/>
              <a:cs typeface="Arial Unicode MS" pitchFamily="34" charset="-128"/>
            </a:endParaRPr>
          </a:p>
        </p:txBody>
      </p:sp>
      <p:sp>
        <p:nvSpPr>
          <p:cNvPr id="12290" name="Text Box 2"/>
          <p:cNvSpPr txBox="1">
            <a:spLocks noChangeArrowheads="1"/>
          </p:cNvSpPr>
          <p:nvPr/>
        </p:nvSpPr>
        <p:spPr bwMode="auto">
          <a:xfrm>
            <a:off x="323850" y="1500188"/>
            <a:ext cx="8605838" cy="4595812"/>
          </a:xfrm>
          <a:prstGeom prst="rect">
            <a:avLst/>
          </a:prstGeom>
          <a:noFill/>
          <a:ln w="9525">
            <a:noFill/>
            <a:round/>
            <a:headEnd/>
            <a:tailEnd/>
          </a:ln>
          <a:effectLst/>
        </p:spPr>
        <p:txBody>
          <a:bodyPr lIns="90000" tIns="46800" rIns="90000" bIns="46800"/>
          <a:lstStyle/>
          <a:p>
            <a:pPr marL="334963" indent="-334963">
              <a:lnSpc>
                <a:spcPct val="102000"/>
              </a:lnSpc>
              <a:spcBef>
                <a:spcPts val="650"/>
              </a:spcBef>
              <a:buClr>
                <a:srgbClr val="FFFF00"/>
              </a:buClr>
              <a:buFont typeface="Monotype Sort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en-AU" sz="2600" dirty="0">
                <a:latin typeface="Tahoma" pitchFamily="34" charset="0"/>
                <a:ea typeface="Arial Unicode MS" pitchFamily="34" charset="-128"/>
                <a:cs typeface="Arial Unicode MS" pitchFamily="34" charset="-128"/>
              </a:rPr>
              <a:t>The post-information shift in learning practices</a:t>
            </a:r>
          </a:p>
          <a:p>
            <a:pPr marL="334963" indent="-334963">
              <a:lnSpc>
                <a:spcPct val="102000"/>
              </a:lnSpc>
              <a:spcBef>
                <a:spcPts val="45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en-AU" dirty="0">
              <a:latin typeface="Tahoma" pitchFamily="34" charset="0"/>
              <a:ea typeface="Arial Unicode MS" pitchFamily="34" charset="-128"/>
              <a:cs typeface="Arial Unicode MS" pitchFamily="34" charset="-128"/>
            </a:endParaRPr>
          </a:p>
          <a:p>
            <a:pPr marL="334963" indent="-334963">
              <a:lnSpc>
                <a:spcPct val="102000"/>
              </a:lnSpc>
              <a:spcBef>
                <a:spcPts val="45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en-AU" dirty="0">
                <a:latin typeface="Tahoma" pitchFamily="34" charset="0"/>
                <a:ea typeface="Arial Unicode MS" pitchFamily="34" charset="-128"/>
                <a:cs typeface="Arial Unicode MS" pitchFamily="34" charset="-128"/>
              </a:rPr>
              <a:t>     </a:t>
            </a:r>
            <a:r>
              <a:rPr lang="en-AU" sz="2000" dirty="0">
                <a:latin typeface="Tahoma" pitchFamily="34" charset="0"/>
                <a:ea typeface="Arial Unicode MS" pitchFamily="34" charset="-128"/>
                <a:cs typeface="Arial Unicode MS" pitchFamily="34" charset="-128"/>
              </a:rPr>
              <a:t>Industrial Age - Info Age - Post-Info Age</a:t>
            </a:r>
          </a:p>
          <a:p>
            <a:pPr marL="334963" indent="-334963">
              <a:lnSpc>
                <a:spcPct val="102000"/>
              </a:lnSpc>
              <a:spcBef>
                <a:spcPts val="50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en-AU" sz="2000" dirty="0">
              <a:latin typeface="Tahoma" pitchFamily="34" charset="0"/>
              <a:ea typeface="Arial Unicode MS" pitchFamily="34" charset="-128"/>
              <a:cs typeface="Arial Unicode MS" pitchFamily="34" charset="-128"/>
            </a:endParaRPr>
          </a:p>
          <a:p>
            <a:pPr marL="334963" indent="-334963">
              <a:lnSpc>
                <a:spcPct val="102000"/>
              </a:lnSpc>
              <a:spcBef>
                <a:spcPts val="650"/>
              </a:spcBef>
              <a:buClr>
                <a:srgbClr val="FFFF00"/>
              </a:buClr>
              <a:buFont typeface="Monotype Sort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en-AU" sz="2600" dirty="0">
                <a:latin typeface="Tahoma" pitchFamily="34" charset="0"/>
                <a:ea typeface="Arial Unicode MS" pitchFamily="34" charset="-128"/>
                <a:cs typeface="Arial Unicode MS" pitchFamily="34" charset="-128"/>
              </a:rPr>
              <a:t>The social shift in learning theory</a:t>
            </a:r>
          </a:p>
          <a:p>
            <a:pPr marL="334963" indent="-334963">
              <a:lnSpc>
                <a:spcPct val="102000"/>
              </a:lnSpc>
              <a:spcBef>
                <a:spcPts val="45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en-AU" dirty="0">
              <a:latin typeface="Tahoma" pitchFamily="34" charset="0"/>
              <a:ea typeface="Arial Unicode MS" pitchFamily="34" charset="-128"/>
              <a:cs typeface="Arial Unicode MS" pitchFamily="34" charset="-128"/>
            </a:endParaRPr>
          </a:p>
          <a:p>
            <a:pPr marL="334963" indent="-334963">
              <a:lnSpc>
                <a:spcPct val="102000"/>
              </a:lnSpc>
              <a:spcBef>
                <a:spcPts val="45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en-AU" sz="2000" dirty="0">
                <a:latin typeface="Tahoma" pitchFamily="34" charset="0"/>
                <a:ea typeface="Arial Unicode MS" pitchFamily="34" charset="-128"/>
                <a:cs typeface="Arial Unicode MS" pitchFamily="34" charset="-128"/>
              </a:rPr>
              <a:t>    </a:t>
            </a:r>
            <a:r>
              <a:rPr lang="en-AU" sz="2000" dirty="0" err="1">
                <a:latin typeface="Tahoma" pitchFamily="34" charset="0"/>
                <a:ea typeface="Arial Unicode MS" pitchFamily="34" charset="-128"/>
                <a:cs typeface="Arial Unicode MS" pitchFamily="34" charset="-128"/>
              </a:rPr>
              <a:t>Cognitivism</a:t>
            </a:r>
            <a:r>
              <a:rPr lang="en-AU" sz="2000" dirty="0">
                <a:latin typeface="Tahoma" pitchFamily="34" charset="0"/>
                <a:ea typeface="Arial Unicode MS" pitchFamily="34" charset="-128"/>
                <a:cs typeface="Arial Unicode MS" pitchFamily="34" charset="-128"/>
              </a:rPr>
              <a:t> - </a:t>
            </a:r>
            <a:r>
              <a:rPr lang="en-AU" sz="2000" dirty="0" smtClean="0">
                <a:latin typeface="Tahoma" pitchFamily="34" charset="0"/>
                <a:ea typeface="Arial Unicode MS" pitchFamily="34" charset="-128"/>
                <a:cs typeface="Arial Unicode MS" pitchFamily="34" charset="-128"/>
              </a:rPr>
              <a:t>Constructivism </a:t>
            </a:r>
            <a:r>
              <a:rPr lang="en-AU" sz="2000" dirty="0">
                <a:latin typeface="Tahoma" pitchFamily="34" charset="0"/>
                <a:ea typeface="Arial Unicode MS" pitchFamily="34" charset="-128"/>
                <a:cs typeface="Arial Unicode MS" pitchFamily="34" charset="-128"/>
              </a:rPr>
              <a:t>- Social </a:t>
            </a:r>
            <a:r>
              <a:rPr lang="en-AU" sz="2000" dirty="0" smtClean="0">
                <a:latin typeface="Tahoma" pitchFamily="34" charset="0"/>
                <a:ea typeface="Arial Unicode MS" pitchFamily="34" charset="-128"/>
                <a:cs typeface="Arial Unicode MS" pitchFamily="34" charset="-128"/>
              </a:rPr>
              <a:t>constructivism</a:t>
            </a:r>
            <a:endParaRPr lang="en-AU" sz="2000" dirty="0">
              <a:latin typeface="Tahoma" pitchFamily="34" charset="0"/>
              <a:ea typeface="Arial Unicode MS" pitchFamily="34" charset="-128"/>
              <a:cs typeface="Arial Unicode MS" pitchFamily="34" charset="-128"/>
            </a:endParaRPr>
          </a:p>
          <a:p>
            <a:pPr marL="334963" indent="-334963">
              <a:lnSpc>
                <a:spcPct val="102000"/>
              </a:lnSpc>
              <a:spcBef>
                <a:spcPts val="45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en-AU" dirty="0">
              <a:latin typeface="Tahoma" pitchFamily="34" charset="0"/>
              <a:ea typeface="Arial Unicode MS" pitchFamily="34" charset="-128"/>
              <a:cs typeface="Arial Unicode MS" pitchFamily="34" charset="-128"/>
            </a:endParaRPr>
          </a:p>
          <a:p>
            <a:pPr marL="334963" indent="-334963">
              <a:lnSpc>
                <a:spcPct val="102000"/>
              </a:lnSpc>
              <a:spcBef>
                <a:spcPts val="650"/>
              </a:spcBef>
              <a:buClr>
                <a:srgbClr val="FFFF00"/>
              </a:buClr>
              <a:buFont typeface="Monotype Sort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en-AU" sz="2600" dirty="0">
                <a:latin typeface="Tahoma" pitchFamily="34" charset="0"/>
                <a:ea typeface="Arial Unicode MS" pitchFamily="34" charset="-128"/>
                <a:cs typeface="Arial Unicode MS" pitchFamily="34" charset="-128"/>
              </a:rPr>
              <a:t>The participatory shift in learning technology</a:t>
            </a:r>
          </a:p>
          <a:p>
            <a:pPr marL="334963" indent="-334963">
              <a:lnSpc>
                <a:spcPct val="102000"/>
              </a:lnSpc>
              <a:spcBef>
                <a:spcPts val="45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en-AU" dirty="0">
              <a:latin typeface="Tahoma" pitchFamily="34" charset="0"/>
              <a:ea typeface="Arial Unicode MS" pitchFamily="34" charset="-128"/>
              <a:cs typeface="Arial Unicode MS" pitchFamily="34" charset="-128"/>
            </a:endParaRPr>
          </a:p>
          <a:p>
            <a:pPr marL="334963" indent="-334963">
              <a:lnSpc>
                <a:spcPct val="102000"/>
              </a:lnSpc>
              <a:spcBef>
                <a:spcPts val="45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en-AU" sz="2000" dirty="0">
                <a:latin typeface="Tahoma" pitchFamily="34" charset="0"/>
                <a:ea typeface="Arial Unicode MS" pitchFamily="34" charset="-128"/>
                <a:cs typeface="Arial Unicode MS" pitchFamily="34" charset="-128"/>
              </a:rPr>
              <a:t>     Web 1.0 – Post-Web 1.0 – Web 2.0, 3.0 etc.</a:t>
            </a:r>
          </a:p>
        </p:txBody>
      </p:sp>
      <p:sp>
        <p:nvSpPr>
          <p:cNvPr id="12291" name="Text Box 3"/>
          <p:cNvSpPr txBox="1">
            <a:spLocks noChangeArrowheads="1"/>
          </p:cNvSpPr>
          <p:nvPr/>
        </p:nvSpPr>
        <p:spPr bwMode="auto">
          <a:xfrm>
            <a:off x="8572500" y="6357938"/>
            <a:ext cx="409575" cy="347662"/>
          </a:xfrm>
          <a:prstGeom prst="rect">
            <a:avLst/>
          </a:prstGeom>
          <a:noFill/>
          <a:ln w="9525">
            <a:noFill/>
            <a:round/>
            <a:headEnd/>
            <a:tailEnd/>
          </a:ln>
          <a:effectLst/>
        </p:spPr>
        <p:txBody>
          <a:bodyPr lIns="90000" tIns="73440" rIns="90000" bIns="46800"/>
          <a:lstStyle/>
          <a:p>
            <a:pPr algn="r">
              <a:lnSpc>
                <a:spcPct val="9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F27B739-C9BB-4897-96AD-0DBDF6C97FC8}" type="slidenum">
              <a:rPr lang="en-AU" sz="1400">
                <a:solidFill>
                  <a:srgbClr val="FFFFFF"/>
                </a:solidFill>
                <a:latin typeface="Times New Roman" pitchFamily="18" charset="0"/>
                <a:ea typeface="Arial Unicode MS" pitchFamily="34" charset="-128"/>
                <a:cs typeface="Arial Unicode MS" pitchFamily="34" charset="-128"/>
              </a:rPr>
              <a:pPr algn="r">
                <a:lnSpc>
                  <a:spcPct val="9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en-AU" sz="1400">
              <a:solidFill>
                <a:srgbClr val="FFFFFF"/>
              </a:solidFill>
              <a:latin typeface="Times New Roman" pitchFamily="18" charset="0"/>
              <a:ea typeface="Arial Unicode MS" pitchFamily="34" charset="-128"/>
              <a:cs typeface="Arial Unicode MS" pitchFamily="34" charset="-128"/>
            </a:endParaRPr>
          </a:p>
        </p:txBody>
      </p:sp>
      <p:cxnSp>
        <p:nvCxnSpPr>
          <p:cNvPr id="12292" name="AutoShape 4"/>
          <p:cNvCxnSpPr>
            <a:cxnSpLocks noChangeShapeType="1"/>
          </p:cNvCxnSpPr>
          <p:nvPr/>
        </p:nvCxnSpPr>
        <p:spPr bwMode="auto">
          <a:xfrm>
            <a:off x="642938" y="2143125"/>
            <a:ext cx="6286500" cy="3175"/>
          </a:xfrm>
          <a:prstGeom prst="straightConnector1">
            <a:avLst/>
          </a:prstGeom>
          <a:noFill/>
          <a:ln w="76200">
            <a:solidFill>
              <a:srgbClr val="0070C0"/>
            </a:solidFill>
            <a:miter lim="800000"/>
            <a:headEnd/>
            <a:tailEnd type="triangle" w="med" len="med"/>
          </a:ln>
          <a:effectLst/>
        </p:spPr>
      </p:cxnSp>
      <p:sp>
        <p:nvSpPr>
          <p:cNvPr id="12294" name="Text Box 6"/>
          <p:cNvSpPr txBox="1">
            <a:spLocks noChangeArrowheads="1"/>
          </p:cNvSpPr>
          <p:nvPr/>
        </p:nvSpPr>
        <p:spPr bwMode="auto">
          <a:xfrm>
            <a:off x="6934200" y="2568891"/>
            <a:ext cx="2143108" cy="2079309"/>
          </a:xfrm>
          <a:prstGeom prst="rect">
            <a:avLst/>
          </a:prstGeom>
          <a:solidFill>
            <a:srgbClr val="0070C0"/>
          </a:solidFill>
          <a:ln w="57150">
            <a:solidFill>
              <a:srgbClr val="FF0000"/>
            </a:solidFill>
            <a:miter lim="800000"/>
            <a:headEnd/>
            <a:tailEnd/>
          </a:ln>
          <a:effectLst/>
        </p:spPr>
        <p:txBody>
          <a:bodyPr wrap="square" lIns="90000" tIns="92160" rIns="90000" bIns="46800">
            <a:spAutoFit/>
          </a:bodyPr>
          <a:lstStyle/>
          <a:p>
            <a:pPr algn="ct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sz="2000" dirty="0">
              <a:solidFill>
                <a:srgbClr val="FFFFFF"/>
              </a:solidFill>
              <a:latin typeface="Tahoma" pitchFamily="34" charset="0"/>
              <a:ea typeface="Arial Unicode MS" pitchFamily="34" charset="-128"/>
              <a:cs typeface="Arial Unicode MS" pitchFamily="34" charset="-128"/>
            </a:endParaRPr>
          </a:p>
          <a:p>
            <a:pPr algn="ct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000" dirty="0">
                <a:solidFill>
                  <a:srgbClr val="FFFFFF"/>
                </a:solidFill>
                <a:latin typeface="Tahoma" pitchFamily="34" charset="0"/>
                <a:ea typeface="Arial Unicode MS" pitchFamily="34" charset="-128"/>
                <a:cs typeface="Arial Unicode MS" pitchFamily="34" charset="-128"/>
              </a:rPr>
              <a:t>A </a:t>
            </a:r>
            <a:r>
              <a:rPr lang="en-AU" sz="2000" dirty="0" smtClean="0">
                <a:solidFill>
                  <a:srgbClr val="FFFFFF"/>
                </a:solidFill>
                <a:latin typeface="Tahoma" pitchFamily="34" charset="0"/>
                <a:ea typeface="Arial Unicode MS" pitchFamily="34" charset="-128"/>
                <a:cs typeface="Arial Unicode MS" pitchFamily="34" charset="-128"/>
              </a:rPr>
              <a:t>macro shift </a:t>
            </a:r>
            <a:r>
              <a:rPr lang="en-AU" sz="2000" dirty="0">
                <a:solidFill>
                  <a:srgbClr val="FFFFFF"/>
                </a:solidFill>
                <a:latin typeface="Tahoma" pitchFamily="34" charset="0"/>
                <a:ea typeface="Arial Unicode MS" pitchFamily="34" charset="-128"/>
                <a:cs typeface="Arial Unicode MS" pitchFamily="34" charset="-128"/>
              </a:rPr>
              <a:t>?  </a:t>
            </a:r>
          </a:p>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sz="2000" dirty="0">
              <a:solidFill>
                <a:srgbClr val="FFFFFF"/>
              </a:solidFill>
              <a:latin typeface="Tahoma" pitchFamily="34" charset="0"/>
              <a:ea typeface="Arial Unicode MS" pitchFamily="34" charset="-128"/>
              <a:cs typeface="Arial Unicode MS" pitchFamily="34" charset="-128"/>
            </a:endParaRPr>
          </a:p>
          <a:p>
            <a:pPr algn="ct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000" dirty="0">
                <a:solidFill>
                  <a:srgbClr val="FFFFFF"/>
                </a:solidFill>
                <a:latin typeface="Tahoma" pitchFamily="34" charset="0"/>
                <a:ea typeface="Arial Unicode MS" pitchFamily="34" charset="-128"/>
                <a:cs typeface="Arial Unicode MS" pitchFamily="34" charset="-128"/>
              </a:rPr>
              <a:t>Fundamental challenges to old </a:t>
            </a:r>
            <a:r>
              <a:rPr lang="en-AU" sz="2000" dirty="0" smtClean="0">
                <a:solidFill>
                  <a:srgbClr val="FFFFFF"/>
                </a:solidFill>
                <a:latin typeface="Tahoma" pitchFamily="34" charset="0"/>
                <a:ea typeface="Arial Unicode MS" pitchFamily="34" charset="-128"/>
                <a:cs typeface="Arial Unicode MS" pitchFamily="34" charset="-128"/>
              </a:rPr>
              <a:t>practices</a:t>
            </a:r>
            <a:endParaRPr lang="en-AU" sz="2000" dirty="0">
              <a:solidFill>
                <a:srgbClr val="FFFFFF"/>
              </a:solidFill>
              <a:latin typeface="Tahoma" pitchFamily="34" charset="0"/>
              <a:ea typeface="Arial Unicode MS" pitchFamily="34" charset="-128"/>
              <a:cs typeface="Arial Unicode MS" pitchFamily="34" charset="-128"/>
            </a:endParaRPr>
          </a:p>
          <a:p>
            <a:pPr algn="ct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sz="2000" dirty="0">
              <a:solidFill>
                <a:srgbClr val="FFFFFF"/>
              </a:solidFill>
              <a:latin typeface="Tahoma" pitchFamily="34" charset="0"/>
              <a:ea typeface="Arial Unicode MS" pitchFamily="34" charset="-128"/>
              <a:cs typeface="Arial Unicode MS" pitchFamily="34" charset="-128"/>
            </a:endParaRPr>
          </a:p>
        </p:txBody>
      </p:sp>
      <p:cxnSp>
        <p:nvCxnSpPr>
          <p:cNvPr id="12295" name="AutoShape 7"/>
          <p:cNvCxnSpPr>
            <a:cxnSpLocks noChangeShapeType="1"/>
          </p:cNvCxnSpPr>
          <p:nvPr/>
        </p:nvCxnSpPr>
        <p:spPr bwMode="auto">
          <a:xfrm>
            <a:off x="457200" y="3716338"/>
            <a:ext cx="6286500" cy="1587"/>
          </a:xfrm>
          <a:prstGeom prst="straightConnector1">
            <a:avLst/>
          </a:prstGeom>
          <a:noFill/>
          <a:ln w="76200">
            <a:solidFill>
              <a:srgbClr val="0070C0"/>
            </a:solidFill>
            <a:miter lim="800000"/>
            <a:headEnd/>
            <a:tailEnd type="triangle" w="med" len="med"/>
          </a:ln>
          <a:effectLst/>
        </p:spPr>
      </p:cxnSp>
      <p:cxnSp>
        <p:nvCxnSpPr>
          <p:cNvPr id="12298" name="AutoShape 10"/>
          <p:cNvCxnSpPr>
            <a:cxnSpLocks noChangeShapeType="1"/>
          </p:cNvCxnSpPr>
          <p:nvPr/>
        </p:nvCxnSpPr>
        <p:spPr bwMode="auto">
          <a:xfrm>
            <a:off x="611188" y="5229225"/>
            <a:ext cx="6286500" cy="1588"/>
          </a:xfrm>
          <a:prstGeom prst="straightConnector1">
            <a:avLst/>
          </a:prstGeom>
          <a:noFill/>
          <a:ln w="76200">
            <a:solidFill>
              <a:srgbClr val="0070C0"/>
            </a:solidFill>
            <a:miter lim="800000"/>
            <a:headEnd/>
            <a:tailEnd type="triangle" w="med" len="med"/>
          </a:ln>
          <a:effectLst/>
        </p:spPr>
      </p:cxnSp>
      <p:sp>
        <p:nvSpPr>
          <p:cNvPr id="10" name="Footer Placeholder 9"/>
          <p:cNvSpPr>
            <a:spLocks noGrp="1"/>
          </p:cNvSpPr>
          <p:nvPr>
            <p:ph type="ftr" sz="quarter" idx="11"/>
          </p:nvPr>
        </p:nvSpPr>
        <p:spPr/>
        <p:txBody>
          <a:bodyPr/>
          <a:lstStyle/>
          <a:p>
            <a:r>
              <a:rPr lang="en-US" dirty="0" smtClean="0"/>
              <a:t>arafatmy@najah.edu</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2294"/>
                                        </p:tgtEl>
                                        <p:attrNameLst>
                                          <p:attrName>style.visibility</p:attrName>
                                        </p:attrNameLst>
                                      </p:cBhvr>
                                      <p:to>
                                        <p:strVal val="visible"/>
                                      </p:to>
                                    </p:set>
                                    <p:animEffect transition="in" filter="box(in)">
                                      <p:cBhvr>
                                        <p:cTn id="31"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P spid="1229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1357313" y="214313"/>
            <a:ext cx="6796087" cy="704850"/>
          </a:xfrm>
        </p:spPr>
        <p:txBody>
          <a:bodyPr>
            <a:normAutofit fontScale="90000"/>
          </a:bodyPr>
          <a:lstStyle/>
          <a:p>
            <a:pPr eaLnBrk="1" fontAlgn="auto" hangingPunct="1">
              <a:spcAft>
                <a:spcPts val="0"/>
              </a:spcAft>
              <a:defRPr/>
            </a:pPr>
            <a:r>
              <a:rPr lang="en-US" dirty="0" smtClean="0">
                <a:solidFill>
                  <a:schemeClr val="bg1"/>
                </a:solidFill>
              </a:rPr>
              <a:t>Traditional Learning Triangle</a:t>
            </a:r>
            <a:r>
              <a:rPr lang="en-US" dirty="0" smtClean="0"/>
              <a:t>.</a:t>
            </a:r>
            <a:endParaRPr lang="en-GB" dirty="0" smtClean="0"/>
          </a:p>
        </p:txBody>
      </p:sp>
      <p:sp>
        <p:nvSpPr>
          <p:cNvPr id="8" name="Date Placeholder 7"/>
          <p:cNvSpPr>
            <a:spLocks noGrp="1"/>
          </p:cNvSpPr>
          <p:nvPr>
            <p:ph type="dt" sz="half" idx="10"/>
          </p:nvPr>
        </p:nvSpPr>
        <p:spPr/>
        <p:txBody>
          <a:bodyPr/>
          <a:lstStyle/>
          <a:p>
            <a:pPr>
              <a:defRPr/>
            </a:pPr>
            <a:endParaRPr lang="en-US" dirty="0"/>
          </a:p>
        </p:txBody>
      </p:sp>
      <p:sp>
        <p:nvSpPr>
          <p:cNvPr id="9" name="Footer Placeholder 8"/>
          <p:cNvSpPr>
            <a:spLocks noGrp="1"/>
          </p:cNvSpPr>
          <p:nvPr>
            <p:ph type="ftr" sz="quarter" idx="11"/>
          </p:nvPr>
        </p:nvSpPr>
        <p:spPr/>
        <p:txBody>
          <a:bodyPr/>
          <a:lstStyle/>
          <a:p>
            <a:pPr>
              <a:defRPr/>
            </a:pPr>
            <a:r>
              <a:rPr lang="en-US"/>
              <a:t>Maher ARAFAT,         arafatmy@najah.edu</a:t>
            </a:r>
          </a:p>
        </p:txBody>
      </p:sp>
      <p:sp>
        <p:nvSpPr>
          <p:cNvPr id="7" name="Flowchart: Merge 6"/>
          <p:cNvSpPr/>
          <p:nvPr/>
        </p:nvSpPr>
        <p:spPr>
          <a:xfrm rot="10800000">
            <a:off x="2428875" y="2714625"/>
            <a:ext cx="3929063" cy="2643188"/>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Flowchart: Connector 9"/>
          <p:cNvSpPr/>
          <p:nvPr/>
        </p:nvSpPr>
        <p:spPr>
          <a:xfrm>
            <a:off x="6429375" y="4643438"/>
            <a:ext cx="1785938" cy="1785937"/>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500" dirty="0"/>
              <a:t>Teacher</a:t>
            </a:r>
            <a:endParaRPr lang="en-GB" sz="2500" dirty="0"/>
          </a:p>
        </p:txBody>
      </p:sp>
      <p:sp>
        <p:nvSpPr>
          <p:cNvPr id="11" name="Flowchart: Connector 10"/>
          <p:cNvSpPr/>
          <p:nvPr/>
        </p:nvSpPr>
        <p:spPr>
          <a:xfrm>
            <a:off x="500063" y="4643438"/>
            <a:ext cx="1857375" cy="1714500"/>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500" dirty="0"/>
              <a:t>Content</a:t>
            </a:r>
            <a:endParaRPr lang="en-GB" sz="2500" dirty="0"/>
          </a:p>
        </p:txBody>
      </p:sp>
      <p:sp>
        <p:nvSpPr>
          <p:cNvPr id="12" name="Flowchart: Connector 11"/>
          <p:cNvSpPr/>
          <p:nvPr/>
        </p:nvSpPr>
        <p:spPr>
          <a:xfrm>
            <a:off x="3357563" y="1000125"/>
            <a:ext cx="2071687" cy="1714500"/>
          </a:xfrm>
          <a:prstGeom prst="flowChartConnector">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rPr>
              <a:t>Student</a:t>
            </a:r>
            <a:endParaRPr lang="en-GB" dirty="0">
              <a:solidFill>
                <a:schemeClr val="tx1"/>
              </a:solidFil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1000"/>
                                        <p:tgtEl>
                                          <p:spTgt spid="12"/>
                                        </p:tgtEl>
                                      </p:cBhvr>
                                    </p:animEffect>
                                  </p:childTnLst>
                                </p:cTn>
                              </p:par>
                            </p:childTnLst>
                          </p:cTn>
                        </p:par>
                        <p:par>
                          <p:cTn id="8" fill="hold">
                            <p:stCondLst>
                              <p:cond delay="1500"/>
                            </p:stCondLst>
                            <p:childTnLst>
                              <p:par>
                                <p:cTn id="9" presetID="8" presetClass="entr" presetSubtype="16" fill="hold" grpId="0" nodeType="afterEffect">
                                  <p:stCondLst>
                                    <p:cond delay="2000"/>
                                  </p:stCondLst>
                                  <p:childTnLst>
                                    <p:set>
                                      <p:cBhvr>
                                        <p:cTn id="10" dur="1" fill="hold">
                                          <p:stCondLst>
                                            <p:cond delay="0"/>
                                          </p:stCondLst>
                                        </p:cTn>
                                        <p:tgtEl>
                                          <p:spTgt spid="11"/>
                                        </p:tgtEl>
                                        <p:attrNameLst>
                                          <p:attrName>style.visibility</p:attrName>
                                        </p:attrNameLst>
                                      </p:cBhvr>
                                      <p:to>
                                        <p:strVal val="visible"/>
                                      </p:to>
                                    </p:set>
                                    <p:animEffect transition="in" filter="diamond(in)">
                                      <p:cBhvr>
                                        <p:cTn id="11" dur="1000"/>
                                        <p:tgtEl>
                                          <p:spTgt spid="11"/>
                                        </p:tgtEl>
                                      </p:cBhvr>
                                    </p:animEffect>
                                  </p:childTnLst>
                                </p:cTn>
                              </p:par>
                            </p:childTnLst>
                          </p:cTn>
                        </p:par>
                        <p:par>
                          <p:cTn id="12" fill="hold">
                            <p:stCondLst>
                              <p:cond delay="4500"/>
                            </p:stCondLst>
                            <p:childTnLst>
                              <p:par>
                                <p:cTn id="13" presetID="8" presetClass="entr" presetSubtype="16"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diamond(in)">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2195513" y="457200"/>
            <a:ext cx="5195887" cy="704850"/>
          </a:xfrm>
        </p:spPr>
        <p:txBody>
          <a:bodyPr>
            <a:normAutofit fontScale="90000"/>
          </a:bodyPr>
          <a:lstStyle/>
          <a:p>
            <a:pPr eaLnBrk="1" fontAlgn="auto" hangingPunct="1">
              <a:spcAft>
                <a:spcPts val="0"/>
              </a:spcAft>
              <a:defRPr/>
            </a:pPr>
            <a:r>
              <a:rPr lang="en-US" dirty="0" smtClean="0"/>
              <a:t> </a:t>
            </a:r>
            <a:r>
              <a:rPr lang="en-US" dirty="0" smtClean="0">
                <a:solidFill>
                  <a:schemeClr val="bg1"/>
                </a:solidFill>
              </a:rPr>
              <a:t>Learning Triangle</a:t>
            </a:r>
            <a:r>
              <a:rPr lang="en-US" dirty="0" smtClean="0"/>
              <a:t>.</a:t>
            </a:r>
            <a:endParaRPr lang="en-GB" dirty="0" smtClean="0"/>
          </a:p>
        </p:txBody>
      </p:sp>
      <p:sp>
        <p:nvSpPr>
          <p:cNvPr id="18" name="Footer Placeholder 17"/>
          <p:cNvSpPr>
            <a:spLocks noGrp="1"/>
          </p:cNvSpPr>
          <p:nvPr>
            <p:ph type="ftr" sz="quarter" idx="11"/>
          </p:nvPr>
        </p:nvSpPr>
        <p:spPr>
          <a:xfrm>
            <a:off x="2667000" y="6356350"/>
            <a:ext cx="4648200" cy="501650"/>
          </a:xfrm>
        </p:spPr>
        <p:txBody>
          <a:bodyPr/>
          <a:lstStyle/>
          <a:p>
            <a:pPr>
              <a:defRPr/>
            </a:pPr>
            <a:r>
              <a:rPr lang="en-US" dirty="0"/>
              <a:t>Maher </a:t>
            </a:r>
            <a:r>
              <a:rPr lang="en-US" dirty="0" smtClean="0"/>
              <a:t>ARAFAT ,                                      </a:t>
            </a:r>
            <a:r>
              <a:rPr lang="en-US" dirty="0"/>
              <a:t>arafatmy@najah.edu</a:t>
            </a:r>
          </a:p>
        </p:txBody>
      </p:sp>
      <p:sp>
        <p:nvSpPr>
          <p:cNvPr id="7" name="Flowchart: Merge 6"/>
          <p:cNvSpPr/>
          <p:nvPr/>
        </p:nvSpPr>
        <p:spPr>
          <a:xfrm>
            <a:off x="2357438" y="1928813"/>
            <a:ext cx="4214812" cy="314325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Flowchart: Connector 8"/>
          <p:cNvSpPr/>
          <p:nvPr/>
        </p:nvSpPr>
        <p:spPr>
          <a:xfrm>
            <a:off x="3571875" y="5143500"/>
            <a:ext cx="1714500" cy="164306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e-Option</a:t>
            </a:r>
            <a:endParaRPr lang="en-GB" sz="3200" dirty="0"/>
          </a:p>
        </p:txBody>
      </p:sp>
      <p:sp>
        <p:nvSpPr>
          <p:cNvPr id="10" name="Flowchart: Connector 9"/>
          <p:cNvSpPr/>
          <p:nvPr/>
        </p:nvSpPr>
        <p:spPr>
          <a:xfrm>
            <a:off x="6572250" y="1000125"/>
            <a:ext cx="1785938" cy="1785938"/>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500" dirty="0"/>
              <a:t>Teacher</a:t>
            </a:r>
            <a:endParaRPr lang="en-GB" sz="2500" dirty="0"/>
          </a:p>
        </p:txBody>
      </p:sp>
      <p:sp>
        <p:nvSpPr>
          <p:cNvPr id="11" name="Flowchart: Connector 10"/>
          <p:cNvSpPr/>
          <p:nvPr/>
        </p:nvSpPr>
        <p:spPr>
          <a:xfrm>
            <a:off x="500063" y="1071563"/>
            <a:ext cx="1857375" cy="1714500"/>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500" dirty="0"/>
              <a:t>Content</a:t>
            </a:r>
            <a:endParaRPr lang="en-GB" sz="2500" dirty="0"/>
          </a:p>
        </p:txBody>
      </p:sp>
      <p:sp>
        <p:nvSpPr>
          <p:cNvPr id="12" name="Flowchart: Connector 11"/>
          <p:cNvSpPr/>
          <p:nvPr/>
        </p:nvSpPr>
        <p:spPr>
          <a:xfrm>
            <a:off x="3429000" y="2071688"/>
            <a:ext cx="2071688" cy="1857375"/>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smtClean="0">
                <a:solidFill>
                  <a:schemeClr val="tx1"/>
                </a:solidFill>
              </a:rPr>
              <a:t>Learner</a:t>
            </a:r>
            <a:endParaRPr lang="en-GB" dirty="0">
              <a:solidFill>
                <a:schemeClr val="tx1"/>
              </a:solidFill>
            </a:endParaRPr>
          </a:p>
        </p:txBody>
      </p:sp>
      <p:sp>
        <p:nvSpPr>
          <p:cNvPr id="13" name="Flowchart: Connector 12"/>
          <p:cNvSpPr/>
          <p:nvPr/>
        </p:nvSpPr>
        <p:spPr>
          <a:xfrm>
            <a:off x="6357938" y="2286000"/>
            <a:ext cx="2143125" cy="2214563"/>
          </a:xfrm>
          <a:prstGeom prst="flowChartConnec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bg2">
                    <a:lumMod val="25000"/>
                  </a:schemeClr>
                </a:solidFill>
              </a:rPr>
              <a:t>Instructor</a:t>
            </a:r>
            <a:endParaRPr lang="en-GB" sz="3200" dirty="0">
              <a:solidFill>
                <a:schemeClr val="bg2">
                  <a:lumMod val="25000"/>
                </a:schemeClr>
              </a:solidFill>
            </a:endParaRPr>
          </a:p>
        </p:txBody>
      </p:sp>
      <p:sp>
        <p:nvSpPr>
          <p:cNvPr id="14" name="Flowchart: Connector 13"/>
          <p:cNvSpPr/>
          <p:nvPr/>
        </p:nvSpPr>
        <p:spPr>
          <a:xfrm>
            <a:off x="6143625" y="3714750"/>
            <a:ext cx="2714625" cy="257175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dirty="0">
                <a:solidFill>
                  <a:srgbClr val="FF0000"/>
                </a:solidFill>
              </a:rPr>
              <a:t>Constructor</a:t>
            </a:r>
            <a:endParaRPr lang="en-GB" sz="2600" dirty="0">
              <a:solidFill>
                <a:srgbClr val="FF0000"/>
              </a:solidFill>
            </a:endParaRPr>
          </a:p>
        </p:txBody>
      </p:sp>
      <p:sp>
        <p:nvSpPr>
          <p:cNvPr id="15" name="Flowchart: Connector 14"/>
          <p:cNvSpPr/>
          <p:nvPr/>
        </p:nvSpPr>
        <p:spPr>
          <a:xfrm>
            <a:off x="428625" y="2286000"/>
            <a:ext cx="2000250" cy="2071688"/>
          </a:xfrm>
          <a:prstGeom prst="flowChartConnec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smtClean="0">
                <a:solidFill>
                  <a:schemeClr val="bg2">
                    <a:lumMod val="25000"/>
                  </a:schemeClr>
                </a:solidFill>
              </a:rPr>
              <a:t>Text </a:t>
            </a:r>
            <a:r>
              <a:rPr lang="en-US" sz="2000" dirty="0">
                <a:solidFill>
                  <a:schemeClr val="bg2">
                    <a:lumMod val="25000"/>
                  </a:schemeClr>
                </a:solidFill>
              </a:rPr>
              <a:t>or Teacher </a:t>
            </a:r>
            <a:r>
              <a:rPr lang="en-US" sz="2000" dirty="0" smtClean="0">
                <a:solidFill>
                  <a:schemeClr val="bg2">
                    <a:lumMod val="25000"/>
                  </a:schemeClr>
                </a:solidFill>
              </a:rPr>
              <a:t>Based</a:t>
            </a:r>
            <a:endParaRPr lang="en-GB" sz="2800" dirty="0">
              <a:solidFill>
                <a:schemeClr val="bg2">
                  <a:lumMod val="25000"/>
                </a:schemeClr>
              </a:solidFill>
            </a:endParaRPr>
          </a:p>
        </p:txBody>
      </p:sp>
      <p:sp>
        <p:nvSpPr>
          <p:cNvPr id="16" name="Flowchart: Connector 15"/>
          <p:cNvSpPr/>
          <p:nvPr/>
        </p:nvSpPr>
        <p:spPr>
          <a:xfrm>
            <a:off x="71438" y="3929063"/>
            <a:ext cx="2714625" cy="257175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dirty="0" smtClean="0">
                <a:solidFill>
                  <a:srgbClr val="FF0000"/>
                </a:solidFill>
              </a:rPr>
              <a:t>Digital Content</a:t>
            </a:r>
            <a:endParaRPr lang="en-GB" sz="2600" dirty="0">
              <a:solidFill>
                <a:srgbClr val="FF0000"/>
              </a:solidFil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amond(in)">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32"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amond(out)">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amond(in)">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32"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amond(out)">
                                      <p:cBhvr>
                                        <p:cTn id="4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867400" cy="1447800"/>
          </a:xfrm>
        </p:spPr>
        <p:txBody>
          <a:bodyPr>
            <a:normAutofit/>
          </a:bodyPr>
          <a:lstStyle/>
          <a:p>
            <a:r>
              <a:rPr lang="en-US" dirty="0" smtClean="0"/>
              <a:t>The Goal of Education</a:t>
            </a:r>
            <a:br>
              <a:rPr lang="en-US" dirty="0" smtClean="0"/>
            </a:br>
            <a:r>
              <a:rPr lang="en-US" sz="2800" dirty="0" smtClean="0"/>
              <a:t>in the 21</a:t>
            </a:r>
            <a:r>
              <a:rPr lang="en-US" sz="2800" baseline="30000" dirty="0" smtClean="0"/>
              <a:t>st</a:t>
            </a:r>
            <a:r>
              <a:rPr lang="en-US" sz="2800" dirty="0" smtClean="0"/>
              <a:t> century Tsunamis</a:t>
            </a:r>
            <a:endParaRPr lang="en-US" dirty="0"/>
          </a:p>
        </p:txBody>
      </p:sp>
      <p:pic>
        <p:nvPicPr>
          <p:cNvPr id="8" name="Content Placeholder 7" descr="tsunami.jpg"/>
          <p:cNvPicPr>
            <a:picLocks noGrp="1" noChangeAspect="1"/>
          </p:cNvPicPr>
          <p:nvPr>
            <p:ph idx="1"/>
          </p:nvPr>
        </p:nvPicPr>
        <p:blipFill>
          <a:blip r:embed="rId3" cstate="print"/>
          <a:stretch>
            <a:fillRect/>
          </a:stretch>
        </p:blipFill>
        <p:spPr>
          <a:xfrm>
            <a:off x="6192416" y="304799"/>
            <a:ext cx="2951584" cy="1954427"/>
          </a:xfrm>
        </p:spPr>
      </p:pic>
      <p:sp>
        <p:nvSpPr>
          <p:cNvPr id="5" name="Footer Placeholder 4"/>
          <p:cNvSpPr>
            <a:spLocks noGrp="1"/>
          </p:cNvSpPr>
          <p:nvPr>
            <p:ph type="ftr" sz="quarter" idx="11"/>
          </p:nvPr>
        </p:nvSpPr>
        <p:spPr>
          <a:xfrm>
            <a:off x="2667000" y="6324600"/>
            <a:ext cx="4419600" cy="381000"/>
          </a:xfrm>
        </p:spPr>
        <p:txBody>
          <a:bodyPr/>
          <a:lstStyle/>
          <a:p>
            <a:r>
              <a:rPr lang="en-US" dirty="0" smtClean="0">
                <a:solidFill>
                  <a:schemeClr val="tx1"/>
                </a:solidFill>
                <a:hlinkClick r:id="rId4"/>
              </a:rPr>
              <a:t>arafatmy@najah.edu</a:t>
            </a:r>
            <a:r>
              <a:rPr lang="en-US" dirty="0" smtClean="0">
                <a:solidFill>
                  <a:schemeClr val="tx1"/>
                </a:solidFill>
              </a:rPr>
              <a:t>   </a:t>
            </a:r>
            <a:r>
              <a:rPr lang="en-US" dirty="0" smtClean="0"/>
              <a:t>                      http://4.bp.blogspot.com</a:t>
            </a:r>
            <a:endParaRPr lang="en-US" dirty="0"/>
          </a:p>
        </p:txBody>
      </p:sp>
      <p:sp>
        <p:nvSpPr>
          <p:cNvPr id="4" name="Slide Number Placeholder 3"/>
          <p:cNvSpPr>
            <a:spLocks noGrp="1"/>
          </p:cNvSpPr>
          <p:nvPr>
            <p:ph type="sldNum" sz="quarter" idx="12"/>
          </p:nvPr>
        </p:nvSpPr>
        <p:spPr/>
        <p:txBody>
          <a:bodyPr/>
          <a:lstStyle/>
          <a:p>
            <a:fld id="{2FE8712E-372D-4D1E-ACAE-80949723F7FE}" type="slidenum">
              <a:rPr lang="en-US" smtClean="0"/>
              <a:pPr/>
              <a:t>6</a:t>
            </a:fld>
            <a:endParaRPr lang="en-US"/>
          </a:p>
        </p:txBody>
      </p:sp>
      <p:sp>
        <p:nvSpPr>
          <p:cNvPr id="10" name="TextBox 9"/>
          <p:cNvSpPr txBox="1"/>
          <p:nvPr/>
        </p:nvSpPr>
        <p:spPr>
          <a:xfrm>
            <a:off x="762000" y="2209800"/>
            <a:ext cx="7924800" cy="954107"/>
          </a:xfrm>
          <a:prstGeom prst="rect">
            <a:avLst/>
          </a:prstGeom>
          <a:noFill/>
        </p:spPr>
        <p:txBody>
          <a:bodyPr wrap="square" rtlCol="0">
            <a:spAutoFit/>
          </a:bodyPr>
          <a:lstStyle/>
          <a:p>
            <a:r>
              <a:rPr lang="en-US" sz="2800" dirty="0" smtClean="0"/>
              <a:t>Allowing </a:t>
            </a:r>
            <a:r>
              <a:rPr lang="en-US" sz="2800" dirty="0"/>
              <a:t>learners to realize their capacity to learn, </a:t>
            </a:r>
            <a:r>
              <a:rPr lang="en-US" sz="2800" dirty="0">
                <a:solidFill>
                  <a:srgbClr val="0070C0"/>
                </a:solidFill>
              </a:rPr>
              <a:t>(Learning </a:t>
            </a:r>
            <a:r>
              <a:rPr lang="en-US" sz="2800" dirty="0" smtClean="0">
                <a:solidFill>
                  <a:srgbClr val="0070C0"/>
                </a:solidFill>
              </a:rPr>
              <a:t>Environment &amp; Learning Spaces</a:t>
            </a:r>
            <a:r>
              <a:rPr lang="en-US" sz="2800" dirty="0">
                <a:solidFill>
                  <a:srgbClr val="0070C0"/>
                </a:solidFill>
              </a:rPr>
              <a:t>)</a:t>
            </a:r>
          </a:p>
        </p:txBody>
      </p:sp>
      <p:sp>
        <p:nvSpPr>
          <p:cNvPr id="12" name="TextBox 11"/>
          <p:cNvSpPr txBox="1"/>
          <p:nvPr/>
        </p:nvSpPr>
        <p:spPr>
          <a:xfrm>
            <a:off x="304800" y="3516868"/>
            <a:ext cx="8610600" cy="2708434"/>
          </a:xfrm>
          <a:prstGeom prst="rect">
            <a:avLst/>
          </a:prstGeom>
          <a:noFill/>
        </p:spPr>
        <p:txBody>
          <a:bodyPr wrap="square" rtlCol="0">
            <a:spAutoFit/>
          </a:bodyPr>
          <a:lstStyle/>
          <a:p>
            <a:pPr algn="ctr"/>
            <a:r>
              <a:rPr lang="en-US" sz="2400" dirty="0" smtClean="0"/>
              <a:t>Moving education from delivery of static info to a more: </a:t>
            </a:r>
          </a:p>
          <a:p>
            <a:r>
              <a:rPr lang="en-US" sz="2800" dirty="0" smtClean="0">
                <a:solidFill>
                  <a:srgbClr val="0070C0"/>
                </a:solidFill>
              </a:rPr>
              <a:t>“a dialogical relation where knowledge is </a:t>
            </a:r>
            <a:r>
              <a:rPr lang="en-US" sz="2800" dirty="0" smtClean="0">
                <a:solidFill>
                  <a:srgbClr val="FF0000"/>
                </a:solidFill>
              </a:rPr>
              <a:t>co-created</a:t>
            </a:r>
            <a:r>
              <a:rPr lang="en-US" sz="2800" dirty="0" smtClean="0">
                <a:solidFill>
                  <a:srgbClr val="0070C0"/>
                </a:solidFill>
              </a:rPr>
              <a:t>”</a:t>
            </a:r>
            <a:r>
              <a:rPr lang="en-US" sz="2400" dirty="0" smtClean="0">
                <a:solidFill>
                  <a:srgbClr val="0070C0"/>
                </a:solidFill>
              </a:rPr>
              <a:t> </a:t>
            </a:r>
          </a:p>
          <a:p>
            <a:pPr algn="r"/>
            <a:r>
              <a:rPr lang="en-US" dirty="0" smtClean="0"/>
              <a:t>(Josie Gregory, Facilitation and Facilitator Style, p.99)</a:t>
            </a:r>
          </a:p>
          <a:p>
            <a:pPr algn="ctr"/>
            <a:endParaRPr lang="en-US" sz="2400" dirty="0" smtClean="0">
              <a:solidFill>
                <a:srgbClr val="0070C0"/>
              </a:solidFill>
            </a:endParaRPr>
          </a:p>
          <a:p>
            <a:pPr algn="ctr"/>
            <a:r>
              <a:rPr lang="en-US" sz="2800" dirty="0" smtClean="0"/>
              <a:t>“Socially Interactive Participation in Meaning Making.” </a:t>
            </a:r>
          </a:p>
          <a:p>
            <a:r>
              <a:rPr lang="en-US" sz="2400" dirty="0" smtClean="0"/>
              <a:t>                             </a:t>
            </a:r>
            <a:endParaRPr lang="en-US" sz="2400" dirty="0" smtClean="0"/>
          </a:p>
          <a:p>
            <a:r>
              <a:rPr lang="en-US" sz="2400" dirty="0" smtClean="0">
                <a:solidFill>
                  <a:srgbClr val="0070C0"/>
                </a:solidFill>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32688"/>
          </a:xfrm>
        </p:spPr>
        <p:txBody>
          <a:bodyPr>
            <a:normAutofit/>
          </a:bodyPr>
          <a:lstStyle/>
          <a:p>
            <a:r>
              <a:rPr lang="en-US" dirty="0" smtClean="0"/>
              <a:t>Concerns, Questions, Inquiries</a:t>
            </a:r>
            <a:endParaRPr lang="en-US" dirty="0"/>
          </a:p>
        </p:txBody>
      </p:sp>
      <p:sp>
        <p:nvSpPr>
          <p:cNvPr id="3" name="Content Placeholder 2"/>
          <p:cNvSpPr>
            <a:spLocks noGrp="1"/>
          </p:cNvSpPr>
          <p:nvPr>
            <p:ph idx="1"/>
          </p:nvPr>
        </p:nvSpPr>
        <p:spPr>
          <a:xfrm>
            <a:off x="457200" y="2286000"/>
            <a:ext cx="8229600" cy="2331720"/>
          </a:xfrm>
        </p:spPr>
        <p:txBody>
          <a:bodyPr>
            <a:noAutofit/>
          </a:bodyPr>
          <a:lstStyle/>
          <a:p>
            <a:pPr>
              <a:buNone/>
            </a:pPr>
            <a:r>
              <a:rPr lang="en-US" sz="3200" dirty="0" smtClean="0"/>
              <a:t>To highlight the importance of :</a:t>
            </a:r>
          </a:p>
          <a:p>
            <a:pPr algn="ctr">
              <a:buNone/>
            </a:pPr>
            <a:r>
              <a:rPr lang="en-US" sz="3200" dirty="0" smtClean="0"/>
              <a:t>Excellence in Teaching </a:t>
            </a:r>
          </a:p>
          <a:p>
            <a:pPr algn="ctr">
              <a:buNone/>
            </a:pPr>
            <a:r>
              <a:rPr lang="en-US" sz="3200" dirty="0" smtClean="0"/>
              <a:t>to yield </a:t>
            </a:r>
          </a:p>
          <a:p>
            <a:pPr algn="ctr">
              <a:buNone/>
            </a:pPr>
            <a:r>
              <a:rPr lang="en-US" sz="3200" dirty="0" smtClean="0"/>
              <a:t>Excellent Learning</a:t>
            </a:r>
            <a:endParaRPr lang="en-US" sz="2800" dirty="0"/>
          </a:p>
        </p:txBody>
      </p:sp>
      <p:sp>
        <p:nvSpPr>
          <p:cNvPr id="4" name="Footer Placeholder 3"/>
          <p:cNvSpPr>
            <a:spLocks noGrp="1"/>
          </p:cNvSpPr>
          <p:nvPr>
            <p:ph type="ftr" sz="quarter" idx="11"/>
          </p:nvPr>
        </p:nvSpPr>
        <p:spPr/>
        <p:txBody>
          <a:bodyPr/>
          <a:lstStyle/>
          <a:p>
            <a:r>
              <a:rPr lang="en-US" smtClean="0"/>
              <a:t>arafatmy@najah.edu</a:t>
            </a:r>
            <a:endParaRPr lang="en-US"/>
          </a:p>
        </p:txBody>
      </p:sp>
      <p:sp>
        <p:nvSpPr>
          <p:cNvPr id="5" name="Slide Number Placeholder 4"/>
          <p:cNvSpPr>
            <a:spLocks noGrp="1"/>
          </p:cNvSpPr>
          <p:nvPr>
            <p:ph type="sldNum" sz="quarter" idx="12"/>
          </p:nvPr>
        </p:nvSpPr>
        <p:spPr/>
        <p:txBody>
          <a:bodyPr/>
          <a:lstStyle/>
          <a:p>
            <a:fld id="{2FE8712E-372D-4D1E-ACAE-80949723F7FE}"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our educational system has produced for our society during the last decades?</a:t>
            </a:r>
            <a:endParaRPr lang="en-US" dirty="0"/>
          </a:p>
        </p:txBody>
      </p:sp>
      <p:sp>
        <p:nvSpPr>
          <p:cNvPr id="3" name="Content Placeholder 2"/>
          <p:cNvSpPr>
            <a:spLocks noGrp="1"/>
          </p:cNvSpPr>
          <p:nvPr>
            <p:ph idx="1"/>
          </p:nvPr>
        </p:nvSpPr>
        <p:spPr>
          <a:xfrm>
            <a:off x="457200" y="2819400"/>
            <a:ext cx="8229600" cy="914400"/>
          </a:xfrm>
          <a:ln>
            <a:solidFill>
              <a:srgbClr val="FF0000"/>
            </a:solidFill>
          </a:ln>
        </p:spPr>
        <p:txBody>
          <a:bodyPr/>
          <a:lstStyle/>
          <a:p>
            <a:pPr>
              <a:buNone/>
            </a:pPr>
            <a:r>
              <a:rPr lang="en-US" dirty="0" smtClean="0"/>
              <a:t>excellent students in </a:t>
            </a:r>
            <a:r>
              <a:rPr lang="en-US" dirty="0" smtClean="0"/>
              <a:t>passing </a:t>
            </a:r>
            <a:r>
              <a:rPr lang="en-US" dirty="0" smtClean="0"/>
              <a:t>exams and bringing home high marks.</a:t>
            </a:r>
            <a:endParaRPr lang="en-US" dirty="0"/>
          </a:p>
        </p:txBody>
      </p:sp>
      <p:sp>
        <p:nvSpPr>
          <p:cNvPr id="4" name="Footer Placeholder 3"/>
          <p:cNvSpPr>
            <a:spLocks noGrp="1"/>
          </p:cNvSpPr>
          <p:nvPr>
            <p:ph type="ftr" sz="quarter" idx="11"/>
          </p:nvPr>
        </p:nvSpPr>
        <p:spPr/>
        <p:txBody>
          <a:bodyPr/>
          <a:lstStyle/>
          <a:p>
            <a:r>
              <a:rPr lang="en-US" smtClean="0"/>
              <a:t>arafatmy@najah.edu</a:t>
            </a:r>
            <a:endParaRPr lang="en-US"/>
          </a:p>
        </p:txBody>
      </p:sp>
      <p:sp>
        <p:nvSpPr>
          <p:cNvPr id="5" name="Slide Number Placeholder 4"/>
          <p:cNvSpPr>
            <a:spLocks noGrp="1"/>
          </p:cNvSpPr>
          <p:nvPr>
            <p:ph type="sldNum" sz="quarter" idx="12"/>
          </p:nvPr>
        </p:nvSpPr>
        <p:spPr/>
        <p:txBody>
          <a:bodyPr/>
          <a:lstStyle/>
          <a:p>
            <a:fld id="{2FE8712E-372D-4D1E-ACAE-80949723F7FE}" type="slidenum">
              <a:rPr lang="en-US" smtClean="0"/>
              <a:pPr/>
              <a:t>8</a:t>
            </a:fld>
            <a:endParaRPr lang="en-US"/>
          </a:p>
        </p:txBody>
      </p:sp>
      <p:sp>
        <p:nvSpPr>
          <p:cNvPr id="6" name="Content Placeholder 2"/>
          <p:cNvSpPr txBox="1">
            <a:spLocks/>
          </p:cNvSpPr>
          <p:nvPr/>
        </p:nvSpPr>
        <p:spPr>
          <a:xfrm>
            <a:off x="457200" y="4572000"/>
            <a:ext cx="8229600" cy="990600"/>
          </a:xfrm>
          <a:prstGeom prst="rect">
            <a:avLst/>
          </a:prstGeom>
          <a:ln>
            <a:solidFill>
              <a:srgbClr val="0070C0"/>
            </a:solidFill>
          </a:ln>
        </p:spPr>
        <p:txBody>
          <a:bodyPr vert="horz">
            <a:normAutofit/>
          </a:bodyPr>
          <a:lstStyle/>
          <a:p>
            <a:pPr marL="274320" lvl="0" indent="-274320">
              <a:spcBef>
                <a:spcPct val="20000"/>
              </a:spcBef>
              <a:buClr>
                <a:schemeClr val="accent3"/>
              </a:buClr>
              <a:buSzPct val="95000"/>
            </a:pPr>
            <a:r>
              <a:rPr lang="en-US" sz="2800" dirty="0" smtClean="0"/>
              <a:t>Enabling </a:t>
            </a:r>
            <a:r>
              <a:rPr lang="en-US" sz="2800" dirty="0"/>
              <a:t>students to think critically, reflect, create </a:t>
            </a:r>
            <a:r>
              <a:rPr lang="en-US" sz="2800" dirty="0" smtClean="0"/>
              <a:t>, and innovate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3733800" y="3733800"/>
            <a:ext cx="1295400" cy="523220"/>
          </a:xfrm>
          <a:prstGeom prst="rect">
            <a:avLst/>
          </a:prstGeom>
          <a:noFill/>
        </p:spPr>
        <p:txBody>
          <a:bodyPr wrap="square" rtlCol="0">
            <a:spAutoFit/>
          </a:bodyPr>
          <a:lstStyle/>
          <a:p>
            <a:r>
              <a:rPr lang="en-US" sz="2800" dirty="0" smtClean="0">
                <a:solidFill>
                  <a:srgbClr val="FF0000"/>
                </a:solidFill>
              </a:rPr>
              <a:t>or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a:noFill/>
        </p:spPr>
        <p:txBody>
          <a:bodyPr>
            <a:noAutofit/>
          </a:bodyPr>
          <a:lstStyle/>
          <a:p>
            <a:pPr algn="ctr"/>
            <a:r>
              <a:rPr lang="en-US" sz="4000" dirty="0" smtClean="0">
                <a:solidFill>
                  <a:schemeClr val="bg1"/>
                </a:solidFill>
              </a:rPr>
              <a:t>What does it really mean to be a learner centered?</a:t>
            </a:r>
            <a:endParaRPr lang="en-US" sz="5400" dirty="0">
              <a:solidFill>
                <a:schemeClr val="bg1"/>
              </a:solidFill>
            </a:endParaRPr>
          </a:p>
        </p:txBody>
      </p:sp>
      <p:sp>
        <p:nvSpPr>
          <p:cNvPr id="3" name="Content Placeholder 2"/>
          <p:cNvSpPr>
            <a:spLocks noGrp="1"/>
          </p:cNvSpPr>
          <p:nvPr>
            <p:ph idx="1"/>
          </p:nvPr>
        </p:nvSpPr>
        <p:spPr>
          <a:xfrm>
            <a:off x="457200" y="1600200"/>
            <a:ext cx="8229600" cy="2286000"/>
          </a:xfrm>
        </p:spPr>
        <p:txBody>
          <a:bodyPr>
            <a:normAutofit fontScale="92500" lnSpcReduction="20000"/>
          </a:bodyPr>
          <a:lstStyle/>
          <a:p>
            <a:r>
              <a:rPr lang="en-US" sz="3300" dirty="0" smtClean="0"/>
              <a:t>Is centricity around the learners’ learning needs  and preferences, a good thing to do? </a:t>
            </a:r>
          </a:p>
          <a:p>
            <a:pPr>
              <a:buNone/>
            </a:pPr>
            <a:endParaRPr lang="en-US" sz="3300" dirty="0" smtClean="0"/>
          </a:p>
          <a:p>
            <a:r>
              <a:rPr lang="en-US" sz="3300" dirty="0" smtClean="0"/>
              <a:t>If so, it is crucially important to train teachers to do it right</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arafatmy@najah.edu</a:t>
            </a:r>
            <a:endParaRPr lang="en-US"/>
          </a:p>
        </p:txBody>
      </p:sp>
      <p:sp>
        <p:nvSpPr>
          <p:cNvPr id="5" name="Slide Number Placeholder 4"/>
          <p:cNvSpPr>
            <a:spLocks noGrp="1"/>
          </p:cNvSpPr>
          <p:nvPr>
            <p:ph type="sldNum" sz="quarter" idx="12"/>
          </p:nvPr>
        </p:nvSpPr>
        <p:spPr/>
        <p:txBody>
          <a:bodyPr/>
          <a:lstStyle/>
          <a:p>
            <a:fld id="{2FE8712E-372D-4D1E-ACAE-80949723F7FE}"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4345</TotalTime>
  <Words>1104</Words>
  <Application>Microsoft Office PowerPoint</Application>
  <PresentationFormat>On-screen Show (4:3)</PresentationFormat>
  <Paragraphs>262</Paragraphs>
  <Slides>29</Slides>
  <Notes>14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Institutionalizing Learning</vt:lpstr>
      <vt:lpstr>Slide 2</vt:lpstr>
      <vt:lpstr>Slide 3</vt:lpstr>
      <vt:lpstr>Traditional Learning Triangle.</vt:lpstr>
      <vt:lpstr> Learning Triangle.</vt:lpstr>
      <vt:lpstr>The Goal of Education in the 21st century Tsunamis</vt:lpstr>
      <vt:lpstr>Concerns, Questions, Inquiries</vt:lpstr>
      <vt:lpstr>What our educational system has produced for our society during the last decades?</vt:lpstr>
      <vt:lpstr>What does it really mean to be a learner centered?</vt:lpstr>
      <vt:lpstr>Are we preparing our children to the 21st century?</vt:lpstr>
      <vt:lpstr>The strategic importance to CHANGE</vt:lpstr>
      <vt:lpstr> Quality Learning Equation QEE</vt:lpstr>
      <vt:lpstr>Equally important is the educational  Culture &amp; Environment.</vt:lpstr>
      <vt:lpstr>The Educational Culture is:  How we do things in our own environment?</vt:lpstr>
      <vt:lpstr>The Educational Environment</vt:lpstr>
      <vt:lpstr>Slide 16</vt:lpstr>
      <vt:lpstr>Slide 17</vt:lpstr>
      <vt:lpstr>Slide 18</vt:lpstr>
      <vt:lpstr>Interactive </vt:lpstr>
      <vt:lpstr>Slide 20</vt:lpstr>
      <vt:lpstr>Slide 21</vt:lpstr>
      <vt:lpstr>Interactive </vt:lpstr>
      <vt:lpstr>Administrative Role</vt:lpstr>
      <vt:lpstr>Teachers’ Role  What to teach? or How to teach?</vt:lpstr>
      <vt:lpstr>المدرسون نوعان:</vt:lpstr>
      <vt:lpstr>The Learner Role</vt:lpstr>
      <vt:lpstr>Things that we do not need?</vt:lpstr>
      <vt:lpstr>What do we need?</vt:lpstr>
      <vt:lpstr>“The harder the conflict the more glorious the triumph” Thomas Paine  1776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Institutionalizing Learning</dc:title>
  <dc:creator>maher</dc:creator>
  <cp:lastModifiedBy>maher</cp:lastModifiedBy>
  <cp:revision>49</cp:revision>
  <dcterms:created xsi:type="dcterms:W3CDTF">2011-05-31T17:20:40Z</dcterms:created>
  <dcterms:modified xsi:type="dcterms:W3CDTF">2012-05-26T21:42:46Z</dcterms:modified>
</cp:coreProperties>
</file>